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8" r:id="rId3"/>
    <p:sldId id="302" r:id="rId4"/>
    <p:sldId id="328" r:id="rId5"/>
    <p:sldId id="329" r:id="rId6"/>
    <p:sldId id="330" r:id="rId7"/>
    <p:sldId id="314" r:id="rId8"/>
    <p:sldId id="312" r:id="rId9"/>
    <p:sldId id="315" r:id="rId10"/>
    <p:sldId id="316" r:id="rId11"/>
    <p:sldId id="317" r:id="rId12"/>
    <p:sldId id="318" r:id="rId13"/>
    <p:sldId id="319" r:id="rId14"/>
    <p:sldId id="313" r:id="rId15"/>
    <p:sldId id="320" r:id="rId16"/>
    <p:sldId id="323" r:id="rId17"/>
    <p:sldId id="324" r:id="rId18"/>
    <p:sldId id="326" r:id="rId19"/>
    <p:sldId id="321" r:id="rId20"/>
    <p:sldId id="322" r:id="rId21"/>
    <p:sldId id="325" r:id="rId2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C247"/>
    <a:srgbClr val="FEB065"/>
    <a:srgbClr val="FEC6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20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77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75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77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23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31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11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5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351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9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3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422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19715-D4BF-0D4E-99BF-6A27D68F8E3E}" type="datetimeFigureOut">
              <a:rPr lang="fr-FR" smtClean="0"/>
              <a:t>25/05/20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8FFDF-51AD-4145-884B-9A63D6F2B9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61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166408"/>
          </a:xfrm>
        </p:spPr>
        <p:txBody>
          <a:bodyPr>
            <a:normAutofit/>
          </a:bodyPr>
          <a:lstStyle/>
          <a:p>
            <a:r>
              <a:rPr lang="fr-FR" sz="5400" dirty="0" smtClean="0"/>
              <a:t>Révisions Basic </a:t>
            </a:r>
            <a:r>
              <a:rPr lang="fr-FR" sz="5400" dirty="0" err="1" smtClean="0"/>
              <a:t>Surv</a:t>
            </a:r>
            <a:r>
              <a:rPr lang="fr-FR" sz="5400" dirty="0"/>
              <a:t/>
            </a:r>
            <a:br>
              <a:rPr lang="fr-FR" sz="5400" dirty="0"/>
            </a:b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2017280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TR entrant et non sortant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56024"/>
            <a:ext cx="8229600" cy="2815217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A </a:t>
            </a:r>
            <a:r>
              <a:rPr lang="fr-FR" dirty="0"/>
              <a:t>l’</a:t>
            </a:r>
            <a:r>
              <a:rPr lang="fr-FR" dirty="0" err="1"/>
              <a:t>étude</a:t>
            </a:r>
            <a:r>
              <a:rPr lang="fr-FR" dirty="0"/>
              <a:t> de la configuration de sortie, le CO s’apercevra de la divergence des trafics et </a:t>
            </a:r>
            <a:r>
              <a:rPr lang="fr-FR" dirty="0" err="1"/>
              <a:t>préviendra</a:t>
            </a:r>
            <a:r>
              <a:rPr lang="fr-FR" dirty="0"/>
              <a:t> le CR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 </a:t>
            </a:r>
            <a:r>
              <a:rPr lang="fr-FR" dirty="0"/>
              <a:t>CR devra </a:t>
            </a:r>
            <a:r>
              <a:rPr lang="fr-FR" dirty="0" err="1"/>
              <a:t>débloquer</a:t>
            </a:r>
            <a:r>
              <a:rPr lang="fr-FR" dirty="0"/>
              <a:t> les nombres de Mach </a:t>
            </a:r>
            <a:r>
              <a:rPr lang="fr-FR" dirty="0" err="1"/>
              <a:t>dès</a:t>
            </a:r>
            <a:r>
              <a:rPr lang="fr-FR" dirty="0"/>
              <a:t> que les avions divergeront (</a:t>
            </a:r>
            <a:r>
              <a:rPr lang="fr-FR" dirty="0" err="1"/>
              <a:t>latéralement</a:t>
            </a:r>
            <a:r>
              <a:rPr lang="fr-FR" dirty="0"/>
              <a:t> ou verticalement). </a:t>
            </a:r>
          </a:p>
          <a:p>
            <a:endParaRPr lang="fr-FR" dirty="0"/>
          </a:p>
        </p:txBody>
      </p:sp>
      <p:grpSp>
        <p:nvGrpSpPr>
          <p:cNvPr id="9" name="Grouper 8"/>
          <p:cNvGrpSpPr/>
          <p:nvPr/>
        </p:nvGrpSpPr>
        <p:grpSpPr>
          <a:xfrm>
            <a:off x="1054745" y="1417638"/>
            <a:ext cx="7157314" cy="900000"/>
            <a:chOff x="1054745" y="1417638"/>
            <a:chExt cx="7157314" cy="900000"/>
          </a:xfrm>
        </p:grpSpPr>
        <p:pic>
          <p:nvPicPr>
            <p:cNvPr id="6" name="Image 5" descr="Entrant non sortant 2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745" y="1417638"/>
              <a:ext cx="7157314" cy="900000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1054745" y="1417638"/>
              <a:ext cx="7157314" cy="9000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" name="Grouper 9"/>
          <p:cNvGrpSpPr/>
          <p:nvPr/>
        </p:nvGrpSpPr>
        <p:grpSpPr>
          <a:xfrm>
            <a:off x="1054745" y="2608245"/>
            <a:ext cx="7157314" cy="900000"/>
            <a:chOff x="1054745" y="2608245"/>
            <a:chExt cx="7157314" cy="900000"/>
          </a:xfrm>
        </p:grpSpPr>
        <p:pic>
          <p:nvPicPr>
            <p:cNvPr id="5" name="Image 4" descr="Entrant non sortant 1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444" y="2608245"/>
              <a:ext cx="7144615" cy="90000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1054745" y="2608245"/>
              <a:ext cx="7157314" cy="9000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5873430" y="2801188"/>
            <a:ext cx="47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.80</a:t>
            </a:r>
            <a:endParaRPr lang="fr-FR" b="1" dirty="0">
              <a:solidFill>
                <a:srgbClr val="37C247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873860" y="1564076"/>
            <a:ext cx="47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.80</a:t>
            </a:r>
            <a:endParaRPr lang="fr-FR" b="1" dirty="0">
              <a:solidFill>
                <a:srgbClr val="37C247"/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5710604" y="1933646"/>
            <a:ext cx="640015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5634189" y="3170520"/>
            <a:ext cx="640015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5710604" y="1564076"/>
            <a:ext cx="640015" cy="541903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5710604" y="2757766"/>
            <a:ext cx="640015" cy="541903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264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TR </a:t>
            </a:r>
            <a:r>
              <a:rPr lang="fr-FR" dirty="0" smtClean="0"/>
              <a:t>créé </a:t>
            </a:r>
            <a:r>
              <a:rPr lang="fr-FR" dirty="0"/>
              <a:t>dans le secteur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Le </a:t>
            </a:r>
            <a:r>
              <a:rPr lang="fr-FR" dirty="0"/>
              <a:t>CR devra s’assurer de la </a:t>
            </a:r>
            <a:r>
              <a:rPr lang="fr-FR" dirty="0" smtClean="0"/>
              <a:t>faisabilité́ </a:t>
            </a:r>
            <a:r>
              <a:rPr lang="fr-FR" dirty="0"/>
              <a:t>du transfert radar </a:t>
            </a:r>
            <a:r>
              <a:rPr lang="fr-FR" dirty="0" smtClean="0"/>
              <a:t>(compatibilité́ </a:t>
            </a:r>
            <a:r>
              <a:rPr lang="fr-FR" dirty="0"/>
              <a:t>des vitesses et des distances, respect des LOA</a:t>
            </a:r>
            <a:r>
              <a:rPr lang="fr-FR" dirty="0" smtClean="0"/>
              <a:t>)</a:t>
            </a:r>
          </a:p>
          <a:p>
            <a:r>
              <a:rPr lang="fr-FR" dirty="0" smtClean="0"/>
              <a:t>Vers </a:t>
            </a:r>
            <a:r>
              <a:rPr lang="fr-FR" dirty="0"/>
              <a:t>les secteurs </a:t>
            </a:r>
            <a:r>
              <a:rPr lang="fr-FR" dirty="0" smtClean="0"/>
              <a:t>français, </a:t>
            </a:r>
            <a:r>
              <a:rPr lang="fr-FR" dirty="0"/>
              <a:t>le TR sera silencieux sauf si la coordination automatique a </a:t>
            </a:r>
            <a:r>
              <a:rPr lang="fr-FR" dirty="0" smtClean="0"/>
              <a:t>déjà̀ </a:t>
            </a:r>
            <a:r>
              <a:rPr lang="fr-FR" dirty="0"/>
              <a:t>eu lieu pour l’avion </a:t>
            </a:r>
            <a:r>
              <a:rPr lang="fr-FR" dirty="0" smtClean="0"/>
              <a:t>désirant </a:t>
            </a:r>
            <a:r>
              <a:rPr lang="fr-FR" dirty="0"/>
              <a:t>changer de niveau. La </a:t>
            </a:r>
            <a:r>
              <a:rPr lang="fr-FR" dirty="0" smtClean="0"/>
              <a:t>négociation </a:t>
            </a:r>
            <a:r>
              <a:rPr lang="fr-FR" dirty="0"/>
              <a:t>deviendra alors obligatoire </a:t>
            </a:r>
            <a:r>
              <a:rPr lang="fr-FR" u="sng" dirty="0"/>
              <a:t>avant</a:t>
            </a:r>
            <a:r>
              <a:rPr lang="fr-FR" dirty="0"/>
              <a:t> de le </a:t>
            </a:r>
            <a:r>
              <a:rPr lang="fr-FR" dirty="0" smtClean="0"/>
              <a:t>réaliser. </a:t>
            </a:r>
            <a:endParaRPr lang="fr-FR" dirty="0"/>
          </a:p>
          <a:p>
            <a:r>
              <a:rPr lang="fr-FR" dirty="0"/>
              <a:t>Vers les centres </a:t>
            </a:r>
            <a:r>
              <a:rPr lang="fr-FR" dirty="0" smtClean="0"/>
              <a:t>étrangers, </a:t>
            </a:r>
            <a:r>
              <a:rPr lang="fr-FR" dirty="0"/>
              <a:t>la </a:t>
            </a:r>
            <a:r>
              <a:rPr lang="fr-FR" dirty="0" smtClean="0"/>
              <a:t>négociation </a:t>
            </a:r>
            <a:r>
              <a:rPr lang="fr-FR" dirty="0"/>
              <a:t>devra se faire dans tous les cas </a:t>
            </a:r>
            <a:r>
              <a:rPr lang="fr-FR" u="sng" dirty="0"/>
              <a:t>avant</a:t>
            </a:r>
            <a:r>
              <a:rPr lang="fr-FR" dirty="0"/>
              <a:t> la </a:t>
            </a:r>
            <a:r>
              <a:rPr lang="fr-FR" dirty="0" smtClean="0"/>
              <a:t>création </a:t>
            </a:r>
            <a:r>
              <a:rPr lang="fr-FR" dirty="0"/>
              <a:t>du TR.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0722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 sortant silencieux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V</a:t>
            </a:r>
            <a:r>
              <a:rPr lang="fr-FR" dirty="0" smtClean="0"/>
              <a:t>ers </a:t>
            </a:r>
            <a:r>
              <a:rPr lang="fr-FR" dirty="0"/>
              <a:t>un secteur </a:t>
            </a:r>
            <a:r>
              <a:rPr lang="fr-FR" dirty="0" smtClean="0"/>
              <a:t>français </a:t>
            </a:r>
            <a:endParaRPr lang="fr-FR" dirty="0"/>
          </a:p>
          <a:p>
            <a:r>
              <a:rPr lang="fr-FR" dirty="0"/>
              <a:t>Le CR demande aux pilotes de reporter la vitesse au secteur suivant.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8723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 sortant non silencieux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408646"/>
            <a:ext cx="8229600" cy="3148112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V</a:t>
            </a:r>
            <a:r>
              <a:rPr lang="fr-FR" dirty="0" smtClean="0"/>
              <a:t>ers </a:t>
            </a:r>
            <a:r>
              <a:rPr lang="fr-FR" dirty="0"/>
              <a:t>un centre </a:t>
            </a:r>
            <a:r>
              <a:rPr lang="fr-FR" dirty="0" smtClean="0"/>
              <a:t>étranger </a:t>
            </a:r>
            <a:endParaRPr lang="fr-FR" dirty="0"/>
          </a:p>
          <a:p>
            <a:r>
              <a:rPr lang="fr-FR" dirty="0"/>
              <a:t>Le CO note TR en case coordination </a:t>
            </a:r>
            <a:r>
              <a:rPr lang="fr-FR" dirty="0" smtClean="0"/>
              <a:t>dès </a:t>
            </a:r>
            <a:r>
              <a:rPr lang="fr-FR" dirty="0"/>
              <a:t>l’</a:t>
            </a:r>
            <a:r>
              <a:rPr lang="fr-FR" dirty="0" err="1"/>
              <a:t>intégration</a:t>
            </a:r>
            <a:r>
              <a:rPr lang="fr-FR" dirty="0" smtClean="0"/>
              <a:t>.</a:t>
            </a:r>
          </a:p>
          <a:p>
            <a:r>
              <a:rPr lang="fr-FR" dirty="0" smtClean="0"/>
              <a:t>Il </a:t>
            </a:r>
            <a:r>
              <a:rPr lang="fr-FR" dirty="0"/>
              <a:t>le coordonne plus tard avec le secteur accepteur en </a:t>
            </a:r>
            <a:r>
              <a:rPr lang="fr-FR" dirty="0" smtClean="0"/>
              <a:t>annonçant </a:t>
            </a:r>
            <a:r>
              <a:rPr lang="fr-FR" dirty="0"/>
              <a:t>les indicatifs, niveaux, distance de </a:t>
            </a:r>
            <a:r>
              <a:rPr lang="fr-FR" dirty="0" smtClean="0"/>
              <a:t>séparation </a:t>
            </a:r>
            <a:r>
              <a:rPr lang="fr-FR" dirty="0"/>
              <a:t>et vitesses des avions </a:t>
            </a:r>
            <a:r>
              <a:rPr lang="fr-FR" dirty="0" smtClean="0"/>
              <a:t>concernés.</a:t>
            </a:r>
          </a:p>
          <a:p>
            <a:r>
              <a:rPr lang="fr-FR" dirty="0" smtClean="0"/>
              <a:t>Ensuite</a:t>
            </a:r>
            <a:r>
              <a:rPr lang="fr-FR" dirty="0"/>
              <a:t>, il renseigne la case coordination : TR souligné </a:t>
            </a:r>
            <a:r>
              <a:rPr lang="fr-FR" dirty="0" smtClean="0"/>
              <a:t>après </a:t>
            </a:r>
            <a:r>
              <a:rPr lang="fr-FR" dirty="0"/>
              <a:t>acceptation et case </a:t>
            </a:r>
            <a:r>
              <a:rPr lang="fr-FR" dirty="0" smtClean="0"/>
              <a:t>barrée.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Il informe le CR. </a:t>
            </a:r>
          </a:p>
          <a:p>
            <a:endParaRPr lang="fr-FR" dirty="0"/>
          </a:p>
          <a:p>
            <a:endParaRPr lang="fr-FR" dirty="0"/>
          </a:p>
        </p:txBody>
      </p:sp>
      <p:grpSp>
        <p:nvGrpSpPr>
          <p:cNvPr id="17" name="Grouper 16"/>
          <p:cNvGrpSpPr/>
          <p:nvPr/>
        </p:nvGrpSpPr>
        <p:grpSpPr>
          <a:xfrm>
            <a:off x="869950" y="1267883"/>
            <a:ext cx="7190318" cy="901700"/>
            <a:chOff x="869950" y="1267883"/>
            <a:chExt cx="7190318" cy="901700"/>
          </a:xfrm>
        </p:grpSpPr>
        <p:grpSp>
          <p:nvGrpSpPr>
            <p:cNvPr id="4" name="Grouper 3"/>
            <p:cNvGrpSpPr/>
            <p:nvPr/>
          </p:nvGrpSpPr>
          <p:grpSpPr>
            <a:xfrm>
              <a:off x="869950" y="1267883"/>
              <a:ext cx="7190318" cy="901700"/>
              <a:chOff x="869950" y="1267883"/>
              <a:chExt cx="7190318" cy="901700"/>
            </a:xfrm>
          </p:grpSpPr>
          <p:pic>
            <p:nvPicPr>
              <p:cNvPr id="5" name="Image 4" descr="TR entrant silencieux 1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2067" y="1267883"/>
                <a:ext cx="7188200" cy="901700"/>
              </a:xfrm>
              <a:prstGeom prst="rect">
                <a:avLst/>
              </a:prstGeom>
            </p:spPr>
          </p:pic>
          <p:sp>
            <p:nvSpPr>
              <p:cNvPr id="6" name="Rectangle 5"/>
              <p:cNvSpPr/>
              <p:nvPr/>
            </p:nvSpPr>
            <p:spPr>
              <a:xfrm>
                <a:off x="869950" y="1267883"/>
                <a:ext cx="7190318" cy="901700"/>
              </a:xfrm>
              <a:prstGeom prst="rect">
                <a:avLst/>
              </a:prstGeom>
              <a:noFill/>
              <a:ln w="63500">
                <a:solidFill>
                  <a:srgbClr val="37C24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4" name="ZoneTexte 13"/>
            <p:cNvSpPr txBox="1"/>
            <p:nvPr/>
          </p:nvSpPr>
          <p:spPr>
            <a:xfrm>
              <a:off x="4754501" y="1650040"/>
              <a:ext cx="3799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M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4939468" y="1650039"/>
              <a:ext cx="477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37C247"/>
                  </a:solidFill>
                </a:rPr>
                <a:t>.81</a:t>
              </a:r>
              <a:endParaRPr lang="fr-FR" b="1" dirty="0">
                <a:solidFill>
                  <a:srgbClr val="37C247"/>
                </a:solidFill>
              </a:endParaRPr>
            </a:p>
          </p:txBody>
        </p:sp>
        <p:cxnSp>
          <p:nvCxnSpPr>
            <p:cNvPr id="16" name="Connecteur droit 15"/>
            <p:cNvCxnSpPr/>
            <p:nvPr/>
          </p:nvCxnSpPr>
          <p:spPr>
            <a:xfrm>
              <a:off x="4776642" y="2019372"/>
              <a:ext cx="640015" cy="0"/>
            </a:xfrm>
            <a:prstGeom prst="line">
              <a:avLst/>
            </a:prstGeom>
            <a:ln w="31750">
              <a:solidFill>
                <a:srgbClr val="37C247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er 20"/>
          <p:cNvGrpSpPr/>
          <p:nvPr/>
        </p:nvGrpSpPr>
        <p:grpSpPr>
          <a:xfrm>
            <a:off x="869950" y="2309283"/>
            <a:ext cx="7200900" cy="939800"/>
            <a:chOff x="869950" y="2309283"/>
            <a:chExt cx="7200900" cy="939800"/>
          </a:xfrm>
        </p:grpSpPr>
        <p:grpSp>
          <p:nvGrpSpPr>
            <p:cNvPr id="7" name="Grouper 6"/>
            <p:cNvGrpSpPr/>
            <p:nvPr/>
          </p:nvGrpSpPr>
          <p:grpSpPr>
            <a:xfrm>
              <a:off x="869950" y="2309283"/>
              <a:ext cx="7200900" cy="939800"/>
              <a:chOff x="869950" y="2309283"/>
              <a:chExt cx="7200900" cy="939800"/>
            </a:xfrm>
          </p:grpSpPr>
          <p:grpSp>
            <p:nvGrpSpPr>
              <p:cNvPr id="8" name="Grouper 7"/>
              <p:cNvGrpSpPr/>
              <p:nvPr/>
            </p:nvGrpSpPr>
            <p:grpSpPr>
              <a:xfrm>
                <a:off x="869950" y="2309283"/>
                <a:ext cx="7200900" cy="939800"/>
                <a:chOff x="869950" y="2309283"/>
                <a:chExt cx="7200900" cy="939800"/>
              </a:xfrm>
            </p:grpSpPr>
            <p:pic>
              <p:nvPicPr>
                <p:cNvPr id="12" name="Image 11" descr="TR entrant silencieux 2.jpeg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69950" y="2309283"/>
                  <a:ext cx="7200900" cy="939800"/>
                </a:xfrm>
                <a:prstGeom prst="rect">
                  <a:avLst/>
                </a:prstGeom>
              </p:spPr>
            </p:pic>
            <p:sp>
              <p:nvSpPr>
                <p:cNvPr id="13" name="Rectangle 12"/>
                <p:cNvSpPr/>
                <p:nvPr/>
              </p:nvSpPr>
              <p:spPr>
                <a:xfrm>
                  <a:off x="880532" y="2347383"/>
                  <a:ext cx="7190318" cy="901700"/>
                </a:xfrm>
                <a:prstGeom prst="rect">
                  <a:avLst/>
                </a:prstGeom>
                <a:noFill/>
                <a:ln w="63500">
                  <a:solidFill>
                    <a:srgbClr val="37C247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cxnSp>
            <p:nvCxnSpPr>
              <p:cNvPr id="9" name="Connecteur droit 8"/>
              <p:cNvCxnSpPr/>
              <p:nvPr/>
            </p:nvCxnSpPr>
            <p:spPr>
              <a:xfrm>
                <a:off x="2822306" y="2572768"/>
                <a:ext cx="249666" cy="0"/>
              </a:xfrm>
              <a:prstGeom prst="line">
                <a:avLst/>
              </a:prstGeom>
              <a:ln w="317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necteur droit 9"/>
              <p:cNvCxnSpPr/>
              <p:nvPr/>
            </p:nvCxnSpPr>
            <p:spPr>
              <a:xfrm>
                <a:off x="4288163" y="2572768"/>
                <a:ext cx="249666" cy="0"/>
              </a:xfrm>
              <a:prstGeom prst="line">
                <a:avLst/>
              </a:prstGeom>
              <a:ln w="317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ZoneTexte 10"/>
              <p:cNvSpPr txBox="1"/>
              <p:nvPr/>
            </p:nvSpPr>
            <p:spPr>
              <a:xfrm>
                <a:off x="3625578" y="2388216"/>
                <a:ext cx="54275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 smtClean="0">
                    <a:solidFill>
                      <a:schemeClr val="accent1"/>
                    </a:solidFill>
                  </a:rPr>
                  <a:t>340</a:t>
                </a:r>
                <a:endParaRPr lang="fr-FR" sz="1200" b="1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18" name="ZoneTexte 17"/>
            <p:cNvSpPr txBox="1"/>
            <p:nvPr/>
          </p:nvSpPr>
          <p:spPr>
            <a:xfrm>
              <a:off x="4776642" y="2714305"/>
              <a:ext cx="3799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M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4961608" y="2714343"/>
              <a:ext cx="477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37C247"/>
                  </a:solidFill>
                </a:rPr>
                <a:t>.78</a:t>
              </a:r>
              <a:endParaRPr lang="fr-FR" b="1" dirty="0">
                <a:solidFill>
                  <a:srgbClr val="37C247"/>
                </a:solidFill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4820492" y="3040252"/>
              <a:ext cx="640015" cy="0"/>
            </a:xfrm>
            <a:prstGeom prst="line">
              <a:avLst/>
            </a:prstGeom>
            <a:ln w="31750">
              <a:solidFill>
                <a:srgbClr val="37C247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ZoneTexte 21"/>
          <p:cNvSpPr txBox="1"/>
          <p:nvPr/>
        </p:nvSpPr>
        <p:spPr>
          <a:xfrm>
            <a:off x="2746321" y="1574048"/>
            <a:ext cx="531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1"/>
                </a:solidFill>
              </a:rPr>
              <a:t>TR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713756" y="2632647"/>
            <a:ext cx="531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1"/>
                </a:solidFill>
              </a:rPr>
              <a:t>TR</a:t>
            </a:r>
            <a:endParaRPr lang="fr-FR" b="1" dirty="0">
              <a:solidFill>
                <a:schemeClr val="accent1"/>
              </a:solidFill>
            </a:endParaRPr>
          </a:p>
        </p:txBody>
      </p:sp>
      <p:cxnSp>
        <p:nvCxnSpPr>
          <p:cNvPr id="25" name="Connecteur droit 24"/>
          <p:cNvCxnSpPr/>
          <p:nvPr/>
        </p:nvCxnSpPr>
        <p:spPr>
          <a:xfrm>
            <a:off x="2822306" y="1943380"/>
            <a:ext cx="325651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2822306" y="2980267"/>
            <a:ext cx="325651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2778886" y="1343865"/>
            <a:ext cx="651300" cy="751945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>
            <a:off x="2768031" y="2442496"/>
            <a:ext cx="651300" cy="751945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932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Aide à la </a:t>
            </a:r>
            <a:r>
              <a:rPr lang="fr-FR" dirty="0" smtClean="0"/>
              <a:t>résolution </a:t>
            </a:r>
            <a:r>
              <a:rPr lang="fr-FR" dirty="0"/>
              <a:t>CR par guidage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4020998"/>
          </a:xfrm>
        </p:spPr>
        <p:txBody>
          <a:bodyPr>
            <a:noAutofit/>
          </a:bodyPr>
          <a:lstStyle/>
          <a:p>
            <a:r>
              <a:rPr lang="fr-FR" sz="2000" dirty="0" smtClean="0"/>
              <a:t>Rappel </a:t>
            </a:r>
            <a:r>
              <a:rPr lang="fr-FR" sz="2000" dirty="0"/>
              <a:t>: le minimum de </a:t>
            </a:r>
            <a:r>
              <a:rPr lang="fr-FR" sz="2000" dirty="0" smtClean="0"/>
              <a:t>séparation </a:t>
            </a:r>
            <a:r>
              <a:rPr lang="fr-FR" sz="2000" dirty="0"/>
              <a:t>horizontale à assurer </a:t>
            </a:r>
            <a:r>
              <a:rPr lang="fr-FR" sz="2000" dirty="0" smtClean="0"/>
              <a:t>impérativement </a:t>
            </a:r>
            <a:r>
              <a:rPr lang="fr-FR" sz="2000" dirty="0"/>
              <a:t>est de 5NM.</a:t>
            </a:r>
            <a:br>
              <a:rPr lang="fr-FR" sz="2000" dirty="0"/>
            </a:br>
            <a:r>
              <a:rPr lang="fr-FR" sz="2000" dirty="0"/>
              <a:t>Ce minimum est </a:t>
            </a:r>
            <a:r>
              <a:rPr lang="fr-FR" sz="2000" dirty="0" smtClean="0"/>
              <a:t>déterminé́ </a:t>
            </a:r>
            <a:r>
              <a:rPr lang="fr-FR" sz="2000" dirty="0"/>
              <a:t>en fonction du </a:t>
            </a:r>
            <a:r>
              <a:rPr lang="fr-FR" sz="2000" dirty="0" smtClean="0"/>
              <a:t>matériel </a:t>
            </a:r>
            <a:r>
              <a:rPr lang="fr-FR" sz="2000" dirty="0"/>
              <a:t>utilisé dans le Centre de </a:t>
            </a:r>
            <a:r>
              <a:rPr lang="fr-FR" sz="2000" dirty="0" smtClean="0"/>
              <a:t>Contrôle. </a:t>
            </a:r>
            <a:r>
              <a:rPr lang="fr-FR" sz="2000" dirty="0"/>
              <a:t>Il faut avoir conscience que la distance </a:t>
            </a:r>
            <a:r>
              <a:rPr lang="fr-FR" sz="2000" dirty="0" smtClean="0"/>
              <a:t>mesurée </a:t>
            </a:r>
            <a:r>
              <a:rPr lang="fr-FR" sz="2000" dirty="0"/>
              <a:t>entre deux plots n’est pas la distance </a:t>
            </a:r>
            <a:r>
              <a:rPr lang="fr-FR" sz="2000" dirty="0" smtClean="0"/>
              <a:t>réelle séparant </a:t>
            </a:r>
            <a:r>
              <a:rPr lang="fr-FR" sz="2000" dirty="0"/>
              <a:t>les deux avions. Le </a:t>
            </a:r>
            <a:r>
              <a:rPr lang="fr-FR" sz="2000" dirty="0" smtClean="0"/>
              <a:t>minimum </a:t>
            </a:r>
            <a:r>
              <a:rPr lang="fr-FR" sz="2000" dirty="0"/>
              <a:t>de </a:t>
            </a:r>
            <a:r>
              <a:rPr lang="fr-FR" sz="2000" dirty="0" smtClean="0"/>
              <a:t>séparation </a:t>
            </a:r>
            <a:r>
              <a:rPr lang="fr-FR" sz="2000" dirty="0"/>
              <a:t>horizontal de 5NM garantit seulement que les avions ne se toucheront pas. </a:t>
            </a:r>
          </a:p>
          <a:p>
            <a:r>
              <a:rPr lang="fr-FR" sz="2000" dirty="0"/>
              <a:t>Deux avions à moins de 15 NM l’un de l’autre et au </a:t>
            </a:r>
            <a:r>
              <a:rPr lang="fr-FR" sz="2000" dirty="0" smtClean="0"/>
              <a:t>même </a:t>
            </a:r>
            <a:r>
              <a:rPr lang="fr-FR" sz="2000" dirty="0"/>
              <a:t>niveau devront avoir les caps </a:t>
            </a:r>
            <a:r>
              <a:rPr lang="fr-FR" sz="2000" dirty="0" smtClean="0"/>
              <a:t>verrouillés. </a:t>
            </a:r>
            <a:endParaRPr lang="fr-FR" sz="2000" dirty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581109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5824"/>
            <a:ext cx="8229600" cy="4910340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Si le CR n’est pas </a:t>
            </a:r>
            <a:r>
              <a:rPr lang="fr-FR" dirty="0" smtClean="0"/>
              <a:t>sur </a:t>
            </a:r>
            <a:r>
              <a:rPr lang="fr-FR" dirty="0"/>
              <a:t>que le minimum de </a:t>
            </a:r>
            <a:r>
              <a:rPr lang="fr-FR" dirty="0" smtClean="0"/>
              <a:t>séparation </a:t>
            </a:r>
            <a:r>
              <a:rPr lang="fr-FR" dirty="0"/>
              <a:t>de 5 NM sera assuré, il devra tourner au moins un des deux avions en utilisant plusieurs </a:t>
            </a:r>
            <a:r>
              <a:rPr lang="fr-FR" dirty="0" smtClean="0"/>
              <a:t>critères </a:t>
            </a:r>
            <a:r>
              <a:rPr lang="fr-FR" dirty="0"/>
              <a:t>: </a:t>
            </a:r>
          </a:p>
          <a:p>
            <a:pPr>
              <a:buFontTx/>
              <a:buChar char="-"/>
            </a:pPr>
            <a:r>
              <a:rPr lang="fr-FR" dirty="0" smtClean="0"/>
              <a:t>Qui </a:t>
            </a:r>
            <a:r>
              <a:rPr lang="fr-FR" dirty="0"/>
              <a:t>est premier au point de croisement et de combien de NM ? Il est souvent plus efficace de rallonger la trajectoire de l’avion devant passer </a:t>
            </a:r>
            <a:r>
              <a:rPr lang="fr-FR" dirty="0" smtClean="0"/>
              <a:t>derrière.</a:t>
            </a:r>
          </a:p>
          <a:p>
            <a:pPr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vitesses respectives des avions 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routes suivies </a:t>
            </a:r>
            <a:r>
              <a:rPr lang="fr-FR" dirty="0" smtClean="0"/>
              <a:t>après </a:t>
            </a:r>
            <a:r>
              <a:rPr lang="fr-FR" dirty="0"/>
              <a:t>le point de </a:t>
            </a:r>
            <a:r>
              <a:rPr lang="fr-FR" dirty="0" smtClean="0"/>
              <a:t>croisement</a:t>
            </a:r>
          </a:p>
          <a:p>
            <a:pPr>
              <a:buFontTx/>
              <a:buChar char="-"/>
            </a:pPr>
            <a:r>
              <a:rPr lang="fr-FR" dirty="0" smtClean="0"/>
              <a:t>L’environnement (proximité́ </a:t>
            </a:r>
            <a:r>
              <a:rPr lang="fr-FR" dirty="0"/>
              <a:t>d’autres avions ou de limites de secteurs). </a:t>
            </a: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r>
              <a:rPr lang="fr-FR" dirty="0"/>
              <a:t>Pour maitriser une </a:t>
            </a:r>
            <a:r>
              <a:rPr lang="fr-FR" dirty="0" smtClean="0"/>
              <a:t>séparation </a:t>
            </a:r>
            <a:r>
              <a:rPr lang="fr-FR" dirty="0"/>
              <a:t>lors d’un guidage, les deux avions doivent avoir une valeur de cap </a:t>
            </a:r>
            <a:r>
              <a:rPr lang="fr-FR" dirty="0" smtClean="0"/>
              <a:t>verrouillée. </a:t>
            </a:r>
            <a:endParaRPr lang="fr-FR" dirty="0"/>
          </a:p>
          <a:p>
            <a:r>
              <a:rPr lang="fr-FR" dirty="0"/>
              <a:t>Il n’y a pas de moment </a:t>
            </a:r>
            <a:r>
              <a:rPr lang="fr-FR" dirty="0" smtClean="0"/>
              <a:t>idéal </a:t>
            </a:r>
            <a:r>
              <a:rPr lang="fr-FR" dirty="0"/>
              <a:t>ou de cap parfait. Si la </a:t>
            </a:r>
            <a:r>
              <a:rPr lang="fr-FR" dirty="0" smtClean="0"/>
              <a:t>méthode </a:t>
            </a:r>
            <a:r>
              <a:rPr lang="fr-FR" dirty="0"/>
              <a:t>de travail est suivie scrupuleusement, lorsque la </a:t>
            </a:r>
            <a:r>
              <a:rPr lang="fr-FR" dirty="0" smtClean="0"/>
              <a:t>détection amené </a:t>
            </a:r>
            <a:r>
              <a:rPr lang="fr-FR" dirty="0"/>
              <a:t>à penser que l’on doit faire un guidage, il faut le mettre en œuvre. De </a:t>
            </a:r>
            <a:r>
              <a:rPr lang="fr-FR" dirty="0" smtClean="0"/>
              <a:t>manière générale, </a:t>
            </a:r>
            <a:r>
              <a:rPr lang="fr-FR" dirty="0"/>
              <a:t>vu les zones de conflits du secteur RS/RU, une </a:t>
            </a:r>
            <a:r>
              <a:rPr lang="fr-FR" dirty="0" smtClean="0"/>
              <a:t>résolution </a:t>
            </a:r>
            <a:r>
              <a:rPr lang="fr-FR" dirty="0"/>
              <a:t>doit </a:t>
            </a:r>
            <a:r>
              <a:rPr lang="fr-FR" dirty="0" smtClean="0"/>
              <a:t>être initiée </a:t>
            </a:r>
            <a:r>
              <a:rPr lang="fr-FR" dirty="0"/>
              <a:t>5 à 6 minutes avant le point de conflit.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7253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/>
              <a:t>DEMANDE DE CHANGEMENT DE NIVEAU DANS LE SECTEUR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16190"/>
            <a:ext cx="8229600" cy="4103402"/>
          </a:xfrm>
        </p:spPr>
        <p:txBody>
          <a:bodyPr>
            <a:noAutofit/>
          </a:bodyPr>
          <a:lstStyle/>
          <a:p>
            <a:r>
              <a:rPr lang="fr-FR" sz="2000" dirty="0" smtClean="0"/>
              <a:t>Intégration 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Le CR note la demande du pilote en case identification. Le CR s’assure du respect de la </a:t>
            </a:r>
            <a:r>
              <a:rPr lang="fr-FR" sz="2000" dirty="0" smtClean="0"/>
              <a:t>parité́ </a:t>
            </a:r>
            <a:r>
              <a:rPr lang="fr-FR" sz="2000" dirty="0"/>
              <a:t>sur la route suivie. </a:t>
            </a:r>
          </a:p>
          <a:p>
            <a:r>
              <a:rPr lang="fr-FR" sz="2000" dirty="0" smtClean="0"/>
              <a:t>Détection 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Le CR </a:t>
            </a:r>
            <a:r>
              <a:rPr lang="fr-FR" sz="2000" dirty="0" smtClean="0"/>
              <a:t>détecte </a:t>
            </a:r>
            <a:r>
              <a:rPr lang="fr-FR" sz="2000" dirty="0"/>
              <a:t>les conflits potentiels pour chacun des FL </a:t>
            </a:r>
            <a:r>
              <a:rPr lang="fr-FR" sz="2000" dirty="0" smtClean="0"/>
              <a:t>traversés. (Dans notre exemple détection au niveau 410 à MINDI)</a:t>
            </a:r>
            <a:endParaRPr lang="fr-FR" sz="2000" dirty="0"/>
          </a:p>
          <a:p>
            <a:r>
              <a:rPr lang="fr-FR" sz="2000" dirty="0"/>
              <a:t>Configuration de sortie </a:t>
            </a:r>
          </a:p>
          <a:p>
            <a:pPr marL="0" indent="0">
              <a:buNone/>
            </a:pPr>
            <a:r>
              <a:rPr lang="fr-FR" sz="2000" dirty="0"/>
              <a:t>Le CR </a:t>
            </a:r>
            <a:r>
              <a:rPr lang="fr-FR" sz="2000" dirty="0" smtClean="0"/>
              <a:t>vérifie </a:t>
            </a:r>
            <a:r>
              <a:rPr lang="fr-FR" sz="2000" dirty="0"/>
              <a:t>la </a:t>
            </a:r>
            <a:r>
              <a:rPr lang="fr-FR" sz="2000" dirty="0" smtClean="0"/>
              <a:t>disponibilité́ </a:t>
            </a:r>
            <a:r>
              <a:rPr lang="fr-FR" sz="2000" dirty="0"/>
              <a:t>du FL de sortie et </a:t>
            </a:r>
            <a:r>
              <a:rPr lang="fr-FR" sz="2000" dirty="0" smtClean="0"/>
              <a:t>étudie, </a:t>
            </a:r>
            <a:r>
              <a:rPr lang="fr-FR" sz="2000" dirty="0"/>
              <a:t>le cas </a:t>
            </a:r>
            <a:r>
              <a:rPr lang="fr-FR" sz="2000" dirty="0" smtClean="0"/>
              <a:t>échéant, </a:t>
            </a:r>
            <a:r>
              <a:rPr lang="fr-FR" sz="2000" dirty="0"/>
              <a:t>la </a:t>
            </a:r>
            <a:r>
              <a:rPr lang="fr-FR" sz="2000" dirty="0" smtClean="0"/>
              <a:t>faisabilité́ </a:t>
            </a:r>
            <a:r>
              <a:rPr lang="fr-FR" sz="2000" dirty="0"/>
              <a:t>d’un transfert </a:t>
            </a:r>
            <a:r>
              <a:rPr lang="fr-FR" sz="2000" dirty="0" smtClean="0"/>
              <a:t>radar (ici au niveau 430).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/>
              <a:t>S’il peut accorder le changement, le CR </a:t>
            </a:r>
            <a:r>
              <a:rPr lang="fr-FR" sz="2000" dirty="0" smtClean="0"/>
              <a:t>vérifie </a:t>
            </a:r>
            <a:r>
              <a:rPr lang="fr-FR" sz="2000" dirty="0"/>
              <a:t>l’</a:t>
            </a:r>
            <a:r>
              <a:rPr lang="fr-FR" sz="2000" dirty="0" err="1"/>
              <a:t>état</a:t>
            </a:r>
            <a:r>
              <a:rPr lang="fr-FR" sz="2000" dirty="0"/>
              <a:t> de la coordination automatique et en fonction, demande au CO une MOD </a:t>
            </a:r>
            <a:r>
              <a:rPr lang="fr-FR" sz="2000" dirty="0" smtClean="0"/>
              <a:t>simplifiée </a:t>
            </a:r>
            <a:r>
              <a:rPr lang="fr-FR" sz="2000" dirty="0"/>
              <a:t>ou une </a:t>
            </a:r>
            <a:r>
              <a:rPr lang="fr-FR" sz="2000" dirty="0" smtClean="0"/>
              <a:t>révision téléphonique </a:t>
            </a:r>
            <a:r>
              <a:rPr lang="fr-FR" sz="2000" dirty="0"/>
              <a:t>du FL de sortie. </a:t>
            </a:r>
          </a:p>
          <a:p>
            <a:endParaRPr lang="fr-FR" sz="2000" dirty="0"/>
          </a:p>
        </p:txBody>
      </p:sp>
      <p:grpSp>
        <p:nvGrpSpPr>
          <p:cNvPr id="16" name="Grouper 15"/>
          <p:cNvGrpSpPr/>
          <p:nvPr/>
        </p:nvGrpSpPr>
        <p:grpSpPr>
          <a:xfrm>
            <a:off x="618067" y="1320046"/>
            <a:ext cx="7963313" cy="1029600"/>
            <a:chOff x="618067" y="1320046"/>
            <a:chExt cx="7963313" cy="1029600"/>
          </a:xfrm>
        </p:grpSpPr>
        <p:grpSp>
          <p:nvGrpSpPr>
            <p:cNvPr id="13" name="Grouper 12"/>
            <p:cNvGrpSpPr/>
            <p:nvPr/>
          </p:nvGrpSpPr>
          <p:grpSpPr>
            <a:xfrm>
              <a:off x="618067" y="1320046"/>
              <a:ext cx="7963313" cy="1029600"/>
              <a:chOff x="618067" y="1265766"/>
              <a:chExt cx="7963313" cy="1029600"/>
            </a:xfrm>
          </p:grpSpPr>
          <p:grpSp>
            <p:nvGrpSpPr>
              <p:cNvPr id="7" name="Grouper 6"/>
              <p:cNvGrpSpPr/>
              <p:nvPr/>
            </p:nvGrpSpPr>
            <p:grpSpPr>
              <a:xfrm>
                <a:off x="618067" y="1265766"/>
                <a:ext cx="7963313" cy="1029600"/>
                <a:chOff x="618067" y="1265766"/>
                <a:chExt cx="7963313" cy="1029600"/>
              </a:xfrm>
            </p:grpSpPr>
            <p:pic>
              <p:nvPicPr>
                <p:cNvPr id="8" name="Image 7" descr="Strip 7.jpeg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8067" y="1265766"/>
                  <a:ext cx="7963313" cy="1029600"/>
                </a:xfrm>
                <a:prstGeom prst="rect">
                  <a:avLst/>
                </a:prstGeom>
              </p:spPr>
            </p:pic>
            <p:sp>
              <p:nvSpPr>
                <p:cNvPr id="9" name="Rectangle 8"/>
                <p:cNvSpPr/>
                <p:nvPr/>
              </p:nvSpPr>
              <p:spPr>
                <a:xfrm>
                  <a:off x="618067" y="1265766"/>
                  <a:ext cx="7963313" cy="1029600"/>
                </a:xfrm>
                <a:prstGeom prst="rect">
                  <a:avLst/>
                </a:prstGeom>
                <a:noFill/>
                <a:ln w="63500">
                  <a:solidFill>
                    <a:srgbClr val="37C247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sp>
            <p:nvSpPr>
              <p:cNvPr id="10" name="ZoneTexte 9"/>
              <p:cNvSpPr txBox="1"/>
              <p:nvPr/>
            </p:nvSpPr>
            <p:spPr>
              <a:xfrm>
                <a:off x="3651251" y="1311891"/>
                <a:ext cx="5291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 smtClean="0">
                    <a:solidFill>
                      <a:srgbClr val="4F81BD"/>
                    </a:solidFill>
                  </a:rPr>
                  <a:t>400</a:t>
                </a:r>
                <a:endParaRPr lang="fr-FR" b="1" dirty="0">
                  <a:solidFill>
                    <a:srgbClr val="4F81BD"/>
                  </a:solidFill>
                </a:endParaRPr>
              </a:p>
            </p:txBody>
          </p:sp>
          <p:cxnSp>
            <p:nvCxnSpPr>
              <p:cNvPr id="11" name="Connecteur droit 10"/>
              <p:cNvCxnSpPr/>
              <p:nvPr/>
            </p:nvCxnSpPr>
            <p:spPr>
              <a:xfrm>
                <a:off x="4360334" y="1566343"/>
                <a:ext cx="296333" cy="0"/>
              </a:xfrm>
              <a:prstGeom prst="line">
                <a:avLst/>
              </a:prstGeom>
              <a:ln w="317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>
                <a:off x="2777065" y="1587048"/>
                <a:ext cx="296333" cy="0"/>
              </a:xfrm>
              <a:prstGeom prst="line">
                <a:avLst/>
              </a:prstGeom>
              <a:ln w="317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Connecteur droit 14"/>
            <p:cNvCxnSpPr/>
            <p:nvPr/>
          </p:nvCxnSpPr>
          <p:spPr>
            <a:xfrm>
              <a:off x="3651251" y="1702935"/>
              <a:ext cx="529167" cy="0"/>
            </a:xfrm>
            <a:prstGeom prst="line">
              <a:avLst/>
            </a:prstGeom>
            <a:ln w="31750">
              <a:solidFill>
                <a:srgbClr val="37C247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Connecteur droit 17"/>
          <p:cNvCxnSpPr/>
          <p:nvPr/>
        </p:nvCxnSpPr>
        <p:spPr>
          <a:xfrm flipV="1">
            <a:off x="1856209" y="1943145"/>
            <a:ext cx="173680" cy="108556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029889" y="1899717"/>
            <a:ext cx="5861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37C247"/>
                </a:solidFill>
              </a:rPr>
              <a:t>430</a:t>
            </a:r>
            <a:endParaRPr lang="fr-FR" sz="1400" b="1" dirty="0">
              <a:solidFill>
                <a:srgbClr val="37C2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552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96612"/>
            <a:ext cx="8229600" cy="3686457"/>
          </a:xfrm>
        </p:spPr>
        <p:txBody>
          <a:bodyPr>
            <a:noAutofit/>
          </a:bodyPr>
          <a:lstStyle/>
          <a:p>
            <a:r>
              <a:rPr lang="fr-FR" sz="2000" dirty="0"/>
              <a:t>Résolution </a:t>
            </a:r>
          </a:p>
          <a:p>
            <a:pPr marL="0" indent="0">
              <a:buNone/>
            </a:pPr>
            <a:r>
              <a:rPr lang="fr-FR" sz="2000" dirty="0"/>
              <a:t>Le CO doit :</a:t>
            </a:r>
            <a:br>
              <a:rPr lang="fr-FR" sz="2000" dirty="0"/>
            </a:br>
            <a:r>
              <a:rPr lang="fr-FR" sz="2000" dirty="0"/>
              <a:t>- vérifier l’</a:t>
            </a:r>
            <a:r>
              <a:rPr lang="fr-FR" sz="2000" dirty="0" err="1"/>
              <a:t>état</a:t>
            </a:r>
            <a:r>
              <a:rPr lang="fr-FR" sz="2000" dirty="0"/>
              <a:t> de la coordination automatique.</a:t>
            </a:r>
            <a:br>
              <a:rPr lang="fr-FR" sz="2000" dirty="0"/>
            </a:br>
            <a:r>
              <a:rPr lang="fr-FR" sz="2000" dirty="0"/>
              <a:t>- faire une MOD simplifiée ou une révision téléphonique (MOD de niveau quel que soit le cas).</a:t>
            </a:r>
            <a:br>
              <a:rPr lang="fr-FR" sz="2000" dirty="0"/>
            </a:br>
            <a:r>
              <a:rPr lang="fr-FR" sz="2000" dirty="0"/>
              <a:t>- négocier un éventuel transfert radar. </a:t>
            </a:r>
          </a:p>
          <a:p>
            <a:r>
              <a:rPr lang="fr-FR" sz="2000" dirty="0"/>
              <a:t>Suivi du vol </a:t>
            </a:r>
          </a:p>
          <a:p>
            <a:pPr marL="0" indent="0">
              <a:buNone/>
            </a:pPr>
            <a:r>
              <a:rPr lang="fr-FR" sz="2000" dirty="0"/>
              <a:t>En fonction de la faisabilité́, le CR répond à la demande du pilote et autorise ou refuse le changement de niveau. </a:t>
            </a:r>
          </a:p>
          <a:p>
            <a:endParaRPr lang="fr-FR" sz="2000" dirty="0"/>
          </a:p>
        </p:txBody>
      </p:sp>
      <p:grpSp>
        <p:nvGrpSpPr>
          <p:cNvPr id="4" name="Grouper 3"/>
          <p:cNvGrpSpPr/>
          <p:nvPr/>
        </p:nvGrpSpPr>
        <p:grpSpPr>
          <a:xfrm>
            <a:off x="618067" y="1320046"/>
            <a:ext cx="7963313" cy="1029600"/>
            <a:chOff x="618067" y="1320046"/>
            <a:chExt cx="7963313" cy="1029600"/>
          </a:xfrm>
        </p:grpSpPr>
        <p:grpSp>
          <p:nvGrpSpPr>
            <p:cNvPr id="5" name="Grouper 4"/>
            <p:cNvGrpSpPr/>
            <p:nvPr/>
          </p:nvGrpSpPr>
          <p:grpSpPr>
            <a:xfrm>
              <a:off x="618067" y="1320046"/>
              <a:ext cx="7963313" cy="1029600"/>
              <a:chOff x="618067" y="1265766"/>
              <a:chExt cx="7963313" cy="1029600"/>
            </a:xfrm>
          </p:grpSpPr>
          <p:grpSp>
            <p:nvGrpSpPr>
              <p:cNvPr id="7" name="Grouper 6"/>
              <p:cNvGrpSpPr/>
              <p:nvPr/>
            </p:nvGrpSpPr>
            <p:grpSpPr>
              <a:xfrm>
                <a:off x="618067" y="1265766"/>
                <a:ext cx="7963313" cy="1029600"/>
                <a:chOff x="618067" y="1265766"/>
                <a:chExt cx="7963313" cy="1029600"/>
              </a:xfrm>
            </p:grpSpPr>
            <p:pic>
              <p:nvPicPr>
                <p:cNvPr id="11" name="Image 10" descr="Strip 7.jpeg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8067" y="1265766"/>
                  <a:ext cx="7963313" cy="1029600"/>
                </a:xfrm>
                <a:prstGeom prst="rect">
                  <a:avLst/>
                </a:prstGeom>
              </p:spPr>
            </p:pic>
            <p:sp>
              <p:nvSpPr>
                <p:cNvPr id="12" name="Rectangle 11"/>
                <p:cNvSpPr/>
                <p:nvPr/>
              </p:nvSpPr>
              <p:spPr>
                <a:xfrm>
                  <a:off x="618067" y="1265766"/>
                  <a:ext cx="7963313" cy="1029600"/>
                </a:xfrm>
                <a:prstGeom prst="rect">
                  <a:avLst/>
                </a:prstGeom>
                <a:noFill/>
                <a:ln w="63500">
                  <a:solidFill>
                    <a:srgbClr val="37C247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sp>
            <p:nvSpPr>
              <p:cNvPr id="8" name="ZoneTexte 7"/>
              <p:cNvSpPr txBox="1"/>
              <p:nvPr/>
            </p:nvSpPr>
            <p:spPr>
              <a:xfrm>
                <a:off x="3651251" y="1311891"/>
                <a:ext cx="5291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 smtClean="0">
                    <a:solidFill>
                      <a:srgbClr val="4F81BD"/>
                    </a:solidFill>
                  </a:rPr>
                  <a:t>400</a:t>
                </a:r>
                <a:endParaRPr lang="fr-FR" b="1" dirty="0">
                  <a:solidFill>
                    <a:srgbClr val="4F81BD"/>
                  </a:solidFill>
                </a:endParaRPr>
              </a:p>
            </p:txBody>
          </p:sp>
          <p:cxnSp>
            <p:nvCxnSpPr>
              <p:cNvPr id="9" name="Connecteur droit 8"/>
              <p:cNvCxnSpPr/>
              <p:nvPr/>
            </p:nvCxnSpPr>
            <p:spPr>
              <a:xfrm>
                <a:off x="4360334" y="1566343"/>
                <a:ext cx="296333" cy="0"/>
              </a:xfrm>
              <a:prstGeom prst="line">
                <a:avLst/>
              </a:prstGeom>
              <a:ln w="317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necteur droit 9"/>
              <p:cNvCxnSpPr/>
              <p:nvPr/>
            </p:nvCxnSpPr>
            <p:spPr>
              <a:xfrm>
                <a:off x="2777065" y="1587048"/>
                <a:ext cx="296333" cy="0"/>
              </a:xfrm>
              <a:prstGeom prst="line">
                <a:avLst/>
              </a:prstGeom>
              <a:ln w="317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Connecteur droit 5"/>
            <p:cNvCxnSpPr/>
            <p:nvPr/>
          </p:nvCxnSpPr>
          <p:spPr>
            <a:xfrm>
              <a:off x="3651251" y="1702935"/>
              <a:ext cx="529167" cy="0"/>
            </a:xfrm>
            <a:prstGeom prst="line">
              <a:avLst/>
            </a:prstGeom>
            <a:ln w="31750">
              <a:solidFill>
                <a:srgbClr val="37C247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Connecteur droit 13"/>
          <p:cNvCxnSpPr/>
          <p:nvPr/>
        </p:nvCxnSpPr>
        <p:spPr>
          <a:xfrm flipV="1">
            <a:off x="2777065" y="1366171"/>
            <a:ext cx="296333" cy="369332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2637770" y="1704315"/>
            <a:ext cx="1009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1"/>
                </a:solidFill>
              </a:rPr>
              <a:t>430 M</a:t>
            </a:r>
            <a:endParaRPr lang="fr-FR" b="1" dirty="0">
              <a:solidFill>
                <a:schemeClr val="accent1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>
            <a:off x="2681190" y="2073647"/>
            <a:ext cx="716432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V="1">
            <a:off x="4360334" y="1465501"/>
            <a:ext cx="296333" cy="238814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293239" y="1703591"/>
            <a:ext cx="602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430</a:t>
            </a:r>
            <a:r>
              <a:rPr lang="fr-FR" b="1" dirty="0" smtClean="0">
                <a:solidFill>
                  <a:schemeClr val="accent1"/>
                </a:solidFill>
              </a:rPr>
              <a:t> </a:t>
            </a:r>
            <a:endParaRPr lang="fr-FR" b="1" dirty="0">
              <a:solidFill>
                <a:schemeClr val="accent1"/>
              </a:solidFill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4360334" y="2073647"/>
            <a:ext cx="426731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2029889" y="1899717"/>
            <a:ext cx="5861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37C247"/>
                </a:solidFill>
              </a:rPr>
              <a:t>430</a:t>
            </a:r>
            <a:endParaRPr lang="fr-FR" sz="1400" b="1" dirty="0">
              <a:solidFill>
                <a:srgbClr val="37C247"/>
              </a:solidFill>
            </a:endParaRPr>
          </a:p>
        </p:txBody>
      </p:sp>
      <p:cxnSp>
        <p:nvCxnSpPr>
          <p:cNvPr id="25" name="Connecteur droit 24"/>
          <p:cNvCxnSpPr/>
          <p:nvPr/>
        </p:nvCxnSpPr>
        <p:spPr>
          <a:xfrm flipV="1">
            <a:off x="1856209" y="1943145"/>
            <a:ext cx="173680" cy="108556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07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Changement de niveau en entrée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Détection du CO à tous les niveaux traversés par le vol. Si moins de 15NM : refus ou proposition différentes</a:t>
            </a:r>
          </a:p>
          <a:p>
            <a:r>
              <a:rPr lang="fr-FR" dirty="0" smtClean="0"/>
              <a:t>Si refus en entrée, le CO peut quand même étudier la </a:t>
            </a:r>
            <a:r>
              <a:rPr lang="fr-FR" dirty="0" err="1" smtClean="0"/>
              <a:t>conf</a:t>
            </a:r>
            <a:r>
              <a:rPr lang="fr-FR" dirty="0" smtClean="0"/>
              <a:t> de sortie. Si ça sort il fait la MOD et informe le CR.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5072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départs LIML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Profil de vol : M2 les envoie au 250 (LOA) à RM puis RM les envoie par le plancher au 280 à RS</a:t>
            </a:r>
          </a:p>
          <a:p>
            <a:r>
              <a:rPr lang="fr-FR" dirty="0" smtClean="0"/>
              <a:t>Identification : le CO </a:t>
            </a:r>
            <a:r>
              <a:rPr lang="fr-FR" u="sng" dirty="0" smtClean="0"/>
              <a:t>particularise</a:t>
            </a:r>
            <a:r>
              <a:rPr lang="fr-FR" dirty="0" smtClean="0"/>
              <a:t> le vol. Il n’inscrit rien en case AFL car le vol est évolutif</a:t>
            </a:r>
          </a:p>
          <a:p>
            <a:r>
              <a:rPr lang="fr-FR" dirty="0" smtClean="0"/>
              <a:t>Détection CO : il cherche les 290 à moins de 15NM. S’il y en a </a:t>
            </a:r>
            <a:r>
              <a:rPr lang="fr-FR" dirty="0" err="1" smtClean="0"/>
              <a:t>Welec</a:t>
            </a:r>
            <a:r>
              <a:rPr lang="fr-FR" dirty="0" smtClean="0"/>
              <a:t> mais pas W sur le </a:t>
            </a:r>
            <a:r>
              <a:rPr lang="fr-FR" dirty="0" err="1" smtClean="0"/>
              <a:t>strip</a:t>
            </a:r>
            <a:r>
              <a:rPr lang="fr-FR" dirty="0" smtClean="0"/>
              <a:t> : </a:t>
            </a:r>
            <a:r>
              <a:rPr lang="fr-FR" u="sng" dirty="0" smtClean="0"/>
              <a:t>« W plancher occupé »</a:t>
            </a:r>
          </a:p>
          <a:p>
            <a:r>
              <a:rPr lang="fr-FR" dirty="0" smtClean="0"/>
              <a:t>Résolution en niveau : le CR demande au CO d’appeler RM pour lui demander s’il peut maintenir le vol au 280 jusqu’au croisement</a:t>
            </a:r>
          </a:p>
          <a:p>
            <a:r>
              <a:rPr lang="fr-FR" dirty="0" smtClean="0"/>
              <a:t>Détection CR : par rapport à tous les niveaux intermédiaires jusqu’au niveau de sortie. Il prépare un </a:t>
            </a:r>
            <a:r>
              <a:rPr lang="fr-FR" u="sng" dirty="0" smtClean="0"/>
              <a:t>niveau prévisionnel </a:t>
            </a:r>
            <a:r>
              <a:rPr lang="fr-FR" dirty="0" smtClean="0"/>
              <a:t>le plus haut possible et le note sans le souligner en case CFL.</a:t>
            </a:r>
          </a:p>
          <a:p>
            <a:r>
              <a:rPr lang="fr-FR" dirty="0" smtClean="0"/>
              <a:t>Quand le PART n’est plus utile (au-dessus du niveau 290), le CR doit le désactiver</a:t>
            </a:r>
          </a:p>
          <a:p>
            <a:r>
              <a:rPr lang="fr-FR" dirty="0" err="1" smtClean="0"/>
              <a:t>Conf</a:t>
            </a:r>
            <a:r>
              <a:rPr lang="fr-FR" dirty="0" smtClean="0"/>
              <a:t> de sortie : Si </a:t>
            </a:r>
            <a:r>
              <a:rPr lang="mr-IN" dirty="0" smtClean="0"/>
              <a:t>–</a:t>
            </a:r>
            <a:r>
              <a:rPr lang="fr-FR" dirty="0" smtClean="0"/>
              <a:t> de 10min en sortie le CO choisit un </a:t>
            </a:r>
            <a:r>
              <a:rPr lang="fr-FR" u="sng" dirty="0" smtClean="0"/>
              <a:t>niveau refuge.</a:t>
            </a:r>
            <a:r>
              <a:rPr lang="fr-FR" dirty="0" smtClean="0"/>
              <a:t> Le CR choisira de l’utiliser ou pas en fonction de son analyse.</a:t>
            </a:r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val="202617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 descr="Carte RS-RU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90" b="-2290"/>
          <a:stretch>
            <a:fillRect/>
          </a:stretch>
        </p:blipFill>
        <p:spPr>
          <a:xfrm>
            <a:off x="245533" y="74081"/>
            <a:ext cx="8686800" cy="6467475"/>
          </a:xfrm>
        </p:spPr>
      </p:pic>
    </p:spTree>
    <p:extLst>
      <p:ext uri="{BB962C8B-B14F-4D97-AF65-F5344CB8AC3E}">
        <p14:creationId xmlns:p14="http://schemas.microsoft.com/office/powerpoint/2010/main" val="3905348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arrivées LIML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Profil de vol : RS envoie le vol par le plancher au 290 puis RM envoie le vol à M2 au 260 (LOA)</a:t>
            </a:r>
          </a:p>
          <a:p>
            <a:r>
              <a:rPr lang="fr-FR" dirty="0" smtClean="0"/>
              <a:t>Intégration : le CO </a:t>
            </a:r>
            <a:r>
              <a:rPr lang="fr-FR" u="sng" dirty="0" smtClean="0"/>
              <a:t>entoure LIML</a:t>
            </a:r>
          </a:p>
          <a:p>
            <a:r>
              <a:rPr lang="fr-FR" dirty="0" err="1" smtClean="0"/>
              <a:t>Conf</a:t>
            </a:r>
            <a:r>
              <a:rPr lang="fr-FR" dirty="0" smtClean="0"/>
              <a:t> de sortie : le CO cherche les 290 à moins de 15NM. S’il y en a </a:t>
            </a:r>
            <a:r>
              <a:rPr lang="fr-FR" dirty="0" err="1" smtClean="0"/>
              <a:t>Welec</a:t>
            </a:r>
            <a:r>
              <a:rPr lang="fr-FR" dirty="0" smtClean="0"/>
              <a:t> mais pas de W sur le </a:t>
            </a:r>
            <a:r>
              <a:rPr lang="fr-FR" dirty="0" err="1" smtClean="0"/>
              <a:t>strip</a:t>
            </a:r>
            <a:r>
              <a:rPr lang="fr-FR" dirty="0" smtClean="0"/>
              <a:t>: </a:t>
            </a:r>
            <a:r>
              <a:rPr lang="fr-FR" u="sng" dirty="0" smtClean="0"/>
              <a:t>« W plancher occupé »</a:t>
            </a:r>
          </a:p>
          <a:p>
            <a:r>
              <a:rPr lang="fr-FR" dirty="0" smtClean="0"/>
              <a:t>Suivi du vol : sur demande du CR, le CO demande un niveau à RM :</a:t>
            </a:r>
          </a:p>
          <a:p>
            <a:pPr>
              <a:buFontTx/>
              <a:buChar char="-"/>
            </a:pPr>
            <a:r>
              <a:rPr lang="fr-FR" dirty="0" smtClean="0"/>
              <a:t>MVT?</a:t>
            </a:r>
          </a:p>
          <a:p>
            <a:pPr>
              <a:buFontTx/>
              <a:buChar char="-"/>
            </a:pPr>
            <a:r>
              <a:rPr lang="fr-FR" dirty="0" smtClean="0"/>
              <a:t>FL?</a:t>
            </a:r>
          </a:p>
          <a:p>
            <a:pPr>
              <a:buFontTx/>
              <a:buChar char="-"/>
            </a:pPr>
            <a:r>
              <a:rPr lang="fr-FR" dirty="0" smtClean="0"/>
              <a:t>Tél, FL écrit et souligné, case </a:t>
            </a:r>
            <a:r>
              <a:rPr lang="fr-FR" dirty="0" err="1" smtClean="0"/>
              <a:t>coord</a:t>
            </a:r>
            <a:r>
              <a:rPr lang="fr-FR" dirty="0" smtClean="0"/>
              <a:t> barrée</a:t>
            </a:r>
          </a:p>
          <a:p>
            <a:pPr>
              <a:buFontTx/>
              <a:buChar char="-"/>
            </a:pPr>
            <a:r>
              <a:rPr lang="fr-FR" dirty="0" smtClean="0"/>
              <a:t>PART</a:t>
            </a:r>
          </a:p>
          <a:p>
            <a:r>
              <a:rPr lang="fr-FR" dirty="0" smtClean="0"/>
              <a:t>Détection CR : avec tous les vols entre FL de croisière et 290. Il </a:t>
            </a:r>
            <a:r>
              <a:rPr lang="fr-FR" dirty="0"/>
              <a:t>prépare un </a:t>
            </a:r>
            <a:r>
              <a:rPr lang="fr-FR" u="sng" dirty="0"/>
              <a:t>niveau prévisionnel </a:t>
            </a:r>
            <a:r>
              <a:rPr lang="fr-FR" dirty="0"/>
              <a:t>le plus </a:t>
            </a:r>
            <a:r>
              <a:rPr lang="fr-FR" dirty="0" smtClean="0"/>
              <a:t>bas </a:t>
            </a:r>
            <a:r>
              <a:rPr lang="fr-FR" dirty="0"/>
              <a:t>possible et le note sans le souligner en case CFL</a:t>
            </a:r>
            <a:r>
              <a:rPr lang="fr-FR" dirty="0" smtClean="0"/>
              <a:t>.</a:t>
            </a:r>
          </a:p>
          <a:p>
            <a:r>
              <a:rPr lang="fr-FR" dirty="0" smtClean="0"/>
              <a:t>Résolution en FL : si besoin le CR demande au CO de demander un FL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5908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u="sng" dirty="0" smtClean="0"/>
              <a:t>EX W </a:t>
            </a:r>
            <a:r>
              <a:rPr lang="fr-FR" dirty="0" smtClean="0"/>
              <a:t>: le CO entoure EXW à l’intégration et écrit EXW en case </a:t>
            </a:r>
            <a:r>
              <a:rPr lang="fr-FR" dirty="0" err="1" smtClean="0"/>
              <a:t>coord</a:t>
            </a:r>
            <a:r>
              <a:rPr lang="fr-FR" dirty="0" smtClean="0"/>
              <a:t> pour penser à coordonner le vol avant sa sortie du secteur. Après coordination il note OK en case </a:t>
            </a:r>
            <a:r>
              <a:rPr lang="fr-FR" dirty="0" err="1" smtClean="0"/>
              <a:t>coord</a:t>
            </a:r>
            <a:r>
              <a:rPr lang="fr-FR" dirty="0" smtClean="0"/>
              <a:t> et barre la case. Il informe le CR</a:t>
            </a:r>
          </a:p>
          <a:p>
            <a:endParaRPr lang="fr-FR" dirty="0" smtClean="0"/>
          </a:p>
          <a:p>
            <a:r>
              <a:rPr lang="fr-FR" u="sng" dirty="0" smtClean="0"/>
              <a:t>Relève</a:t>
            </a:r>
            <a:r>
              <a:rPr lang="fr-FR" dirty="0" smtClean="0"/>
              <a:t> :</a:t>
            </a:r>
          </a:p>
          <a:p>
            <a:pPr>
              <a:buFontTx/>
              <a:buChar char="-"/>
            </a:pPr>
            <a:r>
              <a:rPr lang="fr-FR" dirty="0" smtClean="0"/>
              <a:t>Regroupement de secteur</a:t>
            </a:r>
          </a:p>
          <a:p>
            <a:pPr>
              <a:buFontTx/>
              <a:buChar char="-"/>
            </a:pPr>
            <a:r>
              <a:rPr lang="fr-FR" dirty="0" smtClean="0"/>
              <a:t>Moyens techniques</a:t>
            </a:r>
          </a:p>
          <a:p>
            <a:pPr>
              <a:buFontTx/>
              <a:buChar char="-"/>
            </a:pPr>
            <a:r>
              <a:rPr lang="fr-FR" dirty="0" smtClean="0"/>
              <a:t>Gestion de trafic</a:t>
            </a:r>
          </a:p>
          <a:p>
            <a:pPr>
              <a:buFontTx/>
              <a:buChar char="-"/>
            </a:pPr>
            <a:r>
              <a:rPr lang="fr-FR" dirty="0" smtClean="0"/>
              <a:t>Infos particulières</a:t>
            </a:r>
          </a:p>
          <a:p>
            <a:pPr>
              <a:buFontTx/>
              <a:buChar char="-"/>
            </a:pPr>
            <a:r>
              <a:rPr lang="fr-FR" dirty="0" smtClean="0"/>
              <a:t>S’assurer de l’acceptation de la relève</a:t>
            </a:r>
          </a:p>
          <a:p>
            <a:pPr>
              <a:buFontTx/>
              <a:buChar char="-"/>
            </a:pPr>
            <a:endParaRPr lang="fr-FR" dirty="0" smtClean="0"/>
          </a:p>
          <a:p>
            <a:r>
              <a:rPr lang="fr-FR" u="sng" dirty="0" smtClean="0"/>
              <a:t>Un avion s’écarte de sa route sans raison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«vous êtes à gauche de votre route, reprenez votre navigation direct SANTO »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6095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Perfo Basic Surv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267" r="-14267"/>
          <a:stretch>
            <a:fillRect/>
          </a:stretch>
        </p:blipFill>
        <p:spPr>
          <a:xfrm>
            <a:off x="457200" y="476250"/>
            <a:ext cx="8229600" cy="5417087"/>
          </a:xfrm>
        </p:spPr>
      </p:pic>
      <p:sp>
        <p:nvSpPr>
          <p:cNvPr id="2" name="ZoneTexte 1"/>
          <p:cNvSpPr txBox="1"/>
          <p:nvPr/>
        </p:nvSpPr>
        <p:spPr>
          <a:xfrm>
            <a:off x="846692" y="6241947"/>
            <a:ext cx="798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Sur les strips, on entoure la vitesse des A3ST et des TBM7.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23228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Méthode CO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/>
              <a:t>1) </a:t>
            </a:r>
            <a:r>
              <a:rPr lang="fr-FR" dirty="0" err="1"/>
              <a:t>Intégration</a:t>
            </a:r>
            <a:r>
              <a:rPr lang="fr-FR" dirty="0"/>
              <a:t> des informations </a:t>
            </a:r>
            <a:r>
              <a:rPr lang="fr-FR" dirty="0" err="1"/>
              <a:t>présentées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 Lecture exhaustive du </a:t>
            </a:r>
            <a:r>
              <a:rPr lang="fr-FR" dirty="0" err="1"/>
              <a:t>strip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 </a:t>
            </a:r>
            <a:r>
              <a:rPr lang="fr-FR" dirty="0" err="1"/>
              <a:t>Vérification</a:t>
            </a:r>
            <a:r>
              <a:rPr lang="fr-FR" dirty="0"/>
              <a:t> de la </a:t>
            </a:r>
            <a:r>
              <a:rPr lang="fr-FR" dirty="0" err="1"/>
              <a:t>cohérence</a:t>
            </a:r>
            <a:r>
              <a:rPr lang="fr-FR" dirty="0"/>
              <a:t> ADEP/ADES et route suivie</a:t>
            </a:r>
            <a:br>
              <a:rPr lang="fr-FR" dirty="0"/>
            </a:br>
            <a:r>
              <a:rPr lang="fr-FR" dirty="0"/>
              <a:t> </a:t>
            </a:r>
            <a:r>
              <a:rPr lang="fr-FR" dirty="0" err="1"/>
              <a:t>Cohérence</a:t>
            </a:r>
            <a:r>
              <a:rPr lang="fr-FR" dirty="0"/>
              <a:t> de la </a:t>
            </a:r>
            <a:r>
              <a:rPr lang="fr-FR" dirty="0" err="1"/>
              <a:t>parite</a:t>
            </a:r>
            <a:r>
              <a:rPr lang="fr-FR" dirty="0"/>
              <a:t>́ du niveau de vol avec la route suivie</a:t>
            </a:r>
            <a:br>
              <a:rPr lang="fr-FR" dirty="0"/>
            </a:br>
            <a:r>
              <a:rPr lang="fr-FR" dirty="0"/>
              <a:t> Positionnement sur porte-</a:t>
            </a:r>
            <a:r>
              <a:rPr lang="fr-FR" dirty="0" err="1"/>
              <a:t>strip</a:t>
            </a:r>
            <a:r>
              <a:rPr lang="fr-FR" dirty="0"/>
              <a:t> fonction de la </a:t>
            </a:r>
            <a:r>
              <a:rPr lang="fr-FR" dirty="0" err="1"/>
              <a:t>parite</a:t>
            </a:r>
            <a:r>
              <a:rPr lang="fr-FR" dirty="0"/>
              <a:t>́ </a:t>
            </a:r>
            <a:r>
              <a:rPr lang="fr-FR" dirty="0" err="1"/>
              <a:t>allouée</a:t>
            </a:r>
            <a:r>
              <a:rPr lang="fr-FR" dirty="0"/>
              <a:t> à la route </a:t>
            </a:r>
          </a:p>
          <a:p>
            <a:r>
              <a:rPr lang="fr-FR" dirty="0"/>
              <a:t>2) Identification radar </a:t>
            </a:r>
          </a:p>
          <a:p>
            <a:pPr marL="0" indent="0">
              <a:buNone/>
            </a:pPr>
            <a:r>
              <a:rPr lang="fr-FR" dirty="0" smtClean="0"/>
              <a:t>	Niveau </a:t>
            </a:r>
            <a:r>
              <a:rPr lang="fr-FR" dirty="0"/>
              <a:t>pair Niveau impair </a:t>
            </a:r>
          </a:p>
          <a:p>
            <a:pPr marL="0" indent="0">
              <a:buNone/>
            </a:pPr>
            <a:r>
              <a:rPr lang="fr-FR" dirty="0" smtClean="0">
                <a:latin typeface="Wingdings 3"/>
              </a:rPr>
              <a:t>	 </a:t>
            </a:r>
            <a:r>
              <a:rPr lang="fr-FR" dirty="0"/>
              <a:t>Porte </a:t>
            </a:r>
            <a:r>
              <a:rPr lang="fr-FR" dirty="0" err="1"/>
              <a:t>strip</a:t>
            </a:r>
            <a:r>
              <a:rPr lang="fr-FR" dirty="0"/>
              <a:t> vert </a:t>
            </a:r>
            <a:r>
              <a:rPr lang="fr-FR" dirty="0">
                <a:latin typeface="Wingdings 3"/>
              </a:rPr>
              <a:t> </a:t>
            </a:r>
            <a:r>
              <a:rPr lang="fr-FR" dirty="0"/>
              <a:t>Porte </a:t>
            </a:r>
            <a:r>
              <a:rPr lang="fr-FR" dirty="0" err="1"/>
              <a:t>strip</a:t>
            </a:r>
            <a:r>
              <a:rPr lang="fr-FR" dirty="0"/>
              <a:t> rouge </a:t>
            </a:r>
          </a:p>
          <a:p>
            <a:pPr marL="0" indent="0">
              <a:buNone/>
            </a:pPr>
            <a:r>
              <a:rPr lang="fr-FR" dirty="0" smtClean="0"/>
              <a:t>	L’avion </a:t>
            </a:r>
            <a:r>
              <a:rPr lang="fr-FR" dirty="0"/>
              <a:t>devant normalement </a:t>
            </a:r>
            <a:r>
              <a:rPr lang="fr-FR" dirty="0" err="1"/>
              <a:t>être</a:t>
            </a:r>
            <a:r>
              <a:rPr lang="fr-FR" dirty="0"/>
              <a:t> </a:t>
            </a:r>
            <a:r>
              <a:rPr lang="fr-FR" dirty="0" err="1"/>
              <a:t>corréle</a:t>
            </a:r>
            <a:r>
              <a:rPr lang="fr-FR" dirty="0"/>
              <a:t>́, il suffira de lire les informations sur </a:t>
            </a:r>
            <a:r>
              <a:rPr lang="fr-FR" dirty="0" smtClean="0"/>
              <a:t>l’</a:t>
            </a:r>
            <a:r>
              <a:rPr lang="fr-FR" dirty="0" err="1" smtClean="0"/>
              <a:t>étiquette</a:t>
            </a:r>
            <a:r>
              <a:rPr lang="fr-FR" dirty="0" smtClean="0"/>
              <a:t> </a:t>
            </a:r>
            <a:r>
              <a:rPr lang="fr-FR" dirty="0"/>
              <a:t>(indicatif, niveau, vitesse sol, nom du secteur suivant...). </a:t>
            </a:r>
          </a:p>
          <a:p>
            <a:r>
              <a:rPr lang="fr-FR" dirty="0"/>
              <a:t>3) </a:t>
            </a:r>
            <a:r>
              <a:rPr lang="fr-FR" dirty="0" err="1"/>
              <a:t>Détection</a:t>
            </a:r>
            <a:r>
              <a:rPr lang="fr-FR" dirty="0"/>
              <a:t> des conflits </a:t>
            </a:r>
          </a:p>
          <a:p>
            <a:r>
              <a:rPr lang="fr-FR" dirty="0"/>
              <a:t>4) Si conflit : </a:t>
            </a:r>
            <a:r>
              <a:rPr lang="fr-FR" dirty="0" err="1"/>
              <a:t>résolution</a:t>
            </a:r>
            <a:r>
              <a:rPr lang="fr-FR" dirty="0"/>
              <a:t> ou </a:t>
            </a:r>
            <a:r>
              <a:rPr lang="fr-FR" dirty="0" err="1"/>
              <a:t>délégation</a:t>
            </a:r>
            <a:r>
              <a:rPr lang="fr-FR" dirty="0"/>
              <a:t> de </a:t>
            </a:r>
            <a:r>
              <a:rPr lang="fr-FR" dirty="0" err="1"/>
              <a:t>résolution</a:t>
            </a:r>
            <a:r>
              <a:rPr lang="fr-FR" dirty="0"/>
              <a:t> au CR </a:t>
            </a:r>
          </a:p>
          <a:p>
            <a:r>
              <a:rPr lang="fr-FR" dirty="0"/>
              <a:t>5) Etude de la configuration de sortie </a:t>
            </a:r>
          </a:p>
          <a:p>
            <a:r>
              <a:rPr lang="fr-FR" dirty="0"/>
              <a:t>6) Suivi du vol dans le secteur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4652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Méthode CR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/>
              <a:t>1. </a:t>
            </a:r>
            <a:r>
              <a:rPr lang="fr-FR" dirty="0" err="1" smtClean="0"/>
              <a:t>intégration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Comme </a:t>
            </a:r>
            <a:r>
              <a:rPr lang="fr-FR" dirty="0"/>
              <a:t>le CO à la </a:t>
            </a:r>
            <a:r>
              <a:rPr lang="fr-FR" dirty="0" err="1"/>
              <a:t>réception</a:t>
            </a:r>
            <a:r>
              <a:rPr lang="fr-FR" dirty="0"/>
              <a:t> d’un </a:t>
            </a:r>
            <a:r>
              <a:rPr lang="fr-FR" dirty="0" err="1"/>
              <a:t>strip</a:t>
            </a:r>
            <a:r>
              <a:rPr lang="fr-FR" dirty="0"/>
              <a:t>, le CR </a:t>
            </a:r>
            <a:r>
              <a:rPr lang="fr-FR" dirty="0" smtClean="0"/>
              <a:t>doit lire le </a:t>
            </a:r>
            <a:r>
              <a:rPr lang="fr-FR" dirty="0" err="1" smtClean="0"/>
              <a:t>strip</a:t>
            </a:r>
            <a:r>
              <a:rPr lang="fr-FR" dirty="0" smtClean="0"/>
              <a:t> </a:t>
            </a:r>
            <a:r>
              <a:rPr lang="fr-FR" dirty="0" err="1"/>
              <a:t>entièrement</a:t>
            </a:r>
            <a:r>
              <a:rPr lang="fr-FR" dirty="0"/>
              <a:t> afin de prendre connaissance de toutes les informations </a:t>
            </a:r>
            <a:r>
              <a:rPr lang="fr-FR" dirty="0" err="1"/>
              <a:t>présentées</a:t>
            </a:r>
            <a:r>
              <a:rPr lang="fr-FR" dirty="0"/>
              <a:t>. Cette </a:t>
            </a:r>
            <a:r>
              <a:rPr lang="fr-FR" dirty="0" err="1"/>
              <a:t>étape</a:t>
            </a:r>
            <a:r>
              <a:rPr lang="fr-FR" dirty="0"/>
              <a:t> est </a:t>
            </a:r>
            <a:r>
              <a:rPr lang="fr-FR" dirty="0" err="1"/>
              <a:t>facilitée</a:t>
            </a:r>
            <a:r>
              <a:rPr lang="fr-FR" dirty="0"/>
              <a:t> comme celle de la </a:t>
            </a:r>
            <a:r>
              <a:rPr lang="fr-FR" dirty="0" err="1"/>
              <a:t>détection</a:t>
            </a:r>
            <a:r>
              <a:rPr lang="fr-FR" dirty="0"/>
              <a:t> par le travail effectué par le CO. </a:t>
            </a:r>
          </a:p>
          <a:p>
            <a:r>
              <a:rPr lang="fr-FR" dirty="0" smtClean="0"/>
              <a:t>2</a:t>
            </a:r>
            <a:r>
              <a:rPr lang="fr-FR" dirty="0"/>
              <a:t>. </a:t>
            </a:r>
            <a:r>
              <a:rPr lang="fr-FR" dirty="0" smtClean="0"/>
              <a:t>identification</a:t>
            </a:r>
          </a:p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dirty="0"/>
              <a:t>CR identifie ensuite l’avion.</a:t>
            </a:r>
            <a:br>
              <a:rPr lang="fr-FR" dirty="0"/>
            </a:br>
            <a:r>
              <a:rPr lang="fr-FR" dirty="0"/>
              <a:t>Il </a:t>
            </a:r>
            <a:r>
              <a:rPr lang="fr-FR" dirty="0" err="1"/>
              <a:t>matérialise</a:t>
            </a:r>
            <a:r>
              <a:rPr lang="fr-FR" dirty="0"/>
              <a:t> la fin de ces deux </a:t>
            </a:r>
            <a:r>
              <a:rPr lang="fr-FR" dirty="0" err="1"/>
              <a:t>premières</a:t>
            </a:r>
            <a:r>
              <a:rPr lang="fr-FR" dirty="0"/>
              <a:t> </a:t>
            </a:r>
            <a:r>
              <a:rPr lang="fr-FR" dirty="0" err="1"/>
              <a:t>étapes</a:t>
            </a:r>
            <a:r>
              <a:rPr lang="fr-FR" dirty="0"/>
              <a:t> par un positionnement </a:t>
            </a:r>
            <a:r>
              <a:rPr lang="fr-FR" dirty="0" smtClean="0"/>
              <a:t>correct </a:t>
            </a:r>
            <a:r>
              <a:rPr lang="fr-FR" dirty="0"/>
              <a:t>de l’avion sur le tableau de </a:t>
            </a:r>
            <a:r>
              <a:rPr lang="fr-FR" dirty="0" err="1" smtClean="0"/>
              <a:t>contrôle</a:t>
            </a:r>
            <a:endParaRPr lang="fr-FR" dirty="0"/>
          </a:p>
          <a:p>
            <a:r>
              <a:rPr lang="fr-FR" dirty="0" smtClean="0"/>
              <a:t>3</a:t>
            </a:r>
            <a:r>
              <a:rPr lang="fr-FR" dirty="0"/>
              <a:t>. </a:t>
            </a:r>
            <a:r>
              <a:rPr lang="fr-FR" dirty="0" err="1"/>
              <a:t>détection</a:t>
            </a:r>
            <a:r>
              <a:rPr lang="fr-FR" dirty="0"/>
              <a:t> de </a:t>
            </a:r>
            <a:r>
              <a:rPr lang="fr-FR" dirty="0" smtClean="0"/>
              <a:t>conflit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Pour un avion stable en transit dans le secteur, une </a:t>
            </a:r>
            <a:r>
              <a:rPr lang="fr-FR" dirty="0" err="1"/>
              <a:t>première</a:t>
            </a:r>
            <a:r>
              <a:rPr lang="fr-FR" dirty="0"/>
              <a:t> </a:t>
            </a:r>
            <a:r>
              <a:rPr lang="fr-FR" dirty="0" err="1"/>
              <a:t>détection</a:t>
            </a:r>
            <a:r>
              <a:rPr lang="fr-FR" dirty="0"/>
              <a:t> a </a:t>
            </a:r>
            <a:r>
              <a:rPr lang="fr-FR" dirty="0" err="1"/>
              <a:t>éte</a:t>
            </a:r>
            <a:r>
              <a:rPr lang="fr-FR" dirty="0"/>
              <a:t>́ </a:t>
            </a:r>
            <a:r>
              <a:rPr lang="fr-FR" dirty="0" err="1"/>
              <a:t>réalisée</a:t>
            </a:r>
            <a:r>
              <a:rPr lang="fr-FR" dirty="0"/>
              <a:t> par le CO, le travail du CR sera de </a:t>
            </a:r>
            <a:r>
              <a:rPr lang="fr-FR" dirty="0" err="1"/>
              <a:t>vérifier</a:t>
            </a:r>
            <a:r>
              <a:rPr lang="fr-FR" dirty="0"/>
              <a:t> ce que lui propose le CO et d’affiner cette </a:t>
            </a:r>
            <a:r>
              <a:rPr lang="fr-FR" dirty="0" err="1"/>
              <a:t>première</a:t>
            </a:r>
            <a:r>
              <a:rPr lang="fr-FR"/>
              <a:t> </a:t>
            </a:r>
            <a:r>
              <a:rPr lang="fr-FR" smtClean="0"/>
              <a:t>analyse. </a:t>
            </a:r>
            <a:r>
              <a:rPr lang="fr-FR" dirty="0" smtClean="0"/>
              <a:t>Le </a:t>
            </a:r>
            <a:r>
              <a:rPr lang="fr-FR" dirty="0"/>
              <a:t>CR doit s’assurer que deux avions au </a:t>
            </a:r>
            <a:r>
              <a:rPr lang="fr-FR" dirty="0" err="1"/>
              <a:t>même</a:t>
            </a:r>
            <a:r>
              <a:rPr lang="fr-FR" dirty="0"/>
              <a:t> FL respectent le minimum de </a:t>
            </a:r>
            <a:r>
              <a:rPr lang="fr-FR" dirty="0" err="1"/>
              <a:t>séparation</a:t>
            </a:r>
            <a:r>
              <a:rPr lang="fr-FR" dirty="0"/>
              <a:t> </a:t>
            </a:r>
            <a:r>
              <a:rPr lang="fr-FR" dirty="0" err="1"/>
              <a:t>latéral</a:t>
            </a:r>
            <a:r>
              <a:rPr lang="fr-FR" dirty="0"/>
              <a:t> de 5 Nm. </a:t>
            </a:r>
            <a:endParaRPr lang="fr-FR" dirty="0" smtClean="0"/>
          </a:p>
          <a:p>
            <a:r>
              <a:rPr lang="fr-FR" dirty="0" smtClean="0"/>
              <a:t>4</a:t>
            </a:r>
            <a:r>
              <a:rPr lang="fr-FR" dirty="0"/>
              <a:t>. </a:t>
            </a:r>
            <a:r>
              <a:rPr lang="fr-FR" dirty="0" err="1"/>
              <a:t>vérification</a:t>
            </a:r>
            <a:r>
              <a:rPr lang="fr-FR" dirty="0"/>
              <a:t> de la configuration de </a:t>
            </a:r>
            <a:r>
              <a:rPr lang="fr-FR" dirty="0" smtClean="0"/>
              <a:t>sortie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860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Méthode CR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/>
              <a:t>5. </a:t>
            </a:r>
            <a:r>
              <a:rPr lang="fr-FR" dirty="0" err="1"/>
              <a:t>résolution</a:t>
            </a:r>
            <a:r>
              <a:rPr lang="fr-FR" dirty="0"/>
              <a:t> de conflit </a:t>
            </a:r>
          </a:p>
          <a:p>
            <a:pPr marL="0" indent="0">
              <a:buNone/>
            </a:pPr>
            <a:r>
              <a:rPr lang="fr-FR" dirty="0"/>
              <a:t>Le CR, à cette </a:t>
            </a:r>
            <a:r>
              <a:rPr lang="fr-FR" dirty="0" err="1"/>
              <a:t>étape</a:t>
            </a:r>
            <a:r>
              <a:rPr lang="fr-FR" dirty="0"/>
              <a:t>, sait dans lequel de ces trois cas il se trouve : </a:t>
            </a:r>
          </a:p>
          <a:p>
            <a:pPr marL="0" indent="0">
              <a:buNone/>
            </a:pPr>
            <a:r>
              <a:rPr lang="fr-FR" dirty="0"/>
              <a:t>	 moins de 10 min plus de 15 Nm (je surveille) </a:t>
            </a:r>
          </a:p>
          <a:p>
            <a:pPr marL="0" indent="0">
              <a:buNone/>
            </a:pPr>
            <a:r>
              <a:rPr lang="fr-FR" dirty="0"/>
              <a:t>	 moins de 15 Nm mais </a:t>
            </a:r>
            <a:r>
              <a:rPr lang="fr-FR" dirty="0" err="1"/>
              <a:t>assurément</a:t>
            </a:r>
            <a:r>
              <a:rPr lang="fr-FR" dirty="0"/>
              <a:t> plus de 5 Nm (il faudra verrouiller les deux caps) </a:t>
            </a:r>
          </a:p>
          <a:p>
            <a:pPr marL="0" indent="0">
              <a:buNone/>
            </a:pPr>
            <a:r>
              <a:rPr lang="fr-FR" dirty="0"/>
              <a:t>	 doute sur les 5 Nm (je devrai tourner).</a:t>
            </a:r>
            <a:br>
              <a:rPr lang="fr-FR" dirty="0"/>
            </a:br>
            <a:r>
              <a:rPr lang="fr-FR" dirty="0"/>
              <a:t>Il lui reste à </a:t>
            </a:r>
            <a:r>
              <a:rPr lang="fr-FR" dirty="0" err="1"/>
              <a:t>déterminer</a:t>
            </a:r>
            <a:r>
              <a:rPr lang="fr-FR" dirty="0"/>
              <a:t> quand et comment mettre en œuvre la </a:t>
            </a:r>
            <a:r>
              <a:rPr lang="fr-FR" dirty="0" err="1"/>
              <a:t>résolution</a:t>
            </a:r>
            <a:r>
              <a:rPr lang="fr-FR" dirty="0"/>
              <a:t>. Puis à surveiller que la solution choisie </a:t>
            </a:r>
            <a:r>
              <a:rPr lang="fr-FR" dirty="0" err="1"/>
              <a:t>répond</a:t>
            </a:r>
            <a:r>
              <a:rPr lang="fr-FR" dirty="0"/>
              <a:t> bien à ses attentes.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6. suivi du vol </a:t>
            </a:r>
          </a:p>
          <a:p>
            <a:pPr marL="0" indent="0">
              <a:buNone/>
            </a:pPr>
            <a:r>
              <a:rPr lang="fr-FR" dirty="0"/>
              <a:t>Il s’appuie sur ce circuit visuel qui va du tableau de </a:t>
            </a:r>
            <a:r>
              <a:rPr lang="fr-FR" dirty="0" err="1"/>
              <a:t>contrôle</a:t>
            </a:r>
            <a:r>
              <a:rPr lang="fr-FR" dirty="0"/>
              <a:t> à l’</a:t>
            </a:r>
            <a:r>
              <a:rPr lang="fr-FR" dirty="0" err="1"/>
              <a:t>écran</a:t>
            </a:r>
            <a:r>
              <a:rPr lang="fr-FR" dirty="0"/>
              <a:t> radar en recoupant </a:t>
            </a:r>
            <a:r>
              <a:rPr lang="fr-FR" dirty="0" err="1"/>
              <a:t>régulièrement</a:t>
            </a:r>
            <a:r>
              <a:rPr lang="fr-FR" dirty="0"/>
              <a:t> les informations </a:t>
            </a:r>
            <a:r>
              <a:rPr lang="fr-FR" dirty="0" err="1"/>
              <a:t>délivrées</a:t>
            </a:r>
            <a:r>
              <a:rPr lang="fr-FR" dirty="0"/>
              <a:t> : le tour de tableau!</a:t>
            </a:r>
          </a:p>
          <a:p>
            <a:pPr marL="0" indent="0">
              <a:buNone/>
            </a:pPr>
            <a:r>
              <a:rPr lang="fr-FR" dirty="0"/>
              <a:t>C’est </a:t>
            </a:r>
            <a:r>
              <a:rPr lang="fr-FR" dirty="0" err="1"/>
              <a:t>grâce</a:t>
            </a:r>
            <a:r>
              <a:rPr lang="fr-FR" dirty="0"/>
              <a:t> à ce suivi que, lorsque vous aurez mis en œuvre une </a:t>
            </a:r>
            <a:r>
              <a:rPr lang="fr-FR" dirty="0" err="1"/>
              <a:t>résolution</a:t>
            </a:r>
            <a:r>
              <a:rPr lang="fr-FR" dirty="0"/>
              <a:t> de conflit, d’une part vous n’oublierez pas de </a:t>
            </a:r>
            <a:r>
              <a:rPr lang="fr-FR" dirty="0" err="1"/>
              <a:t>gérer</a:t>
            </a:r>
            <a:r>
              <a:rPr lang="fr-FR" dirty="0"/>
              <a:t> les autres trafics et, d’autre part, vous reviendrez </a:t>
            </a:r>
            <a:r>
              <a:rPr lang="fr-FR" dirty="0" err="1"/>
              <a:t>régulièrement</a:t>
            </a:r>
            <a:r>
              <a:rPr lang="fr-FR" dirty="0"/>
              <a:t> </a:t>
            </a:r>
            <a:r>
              <a:rPr lang="fr-FR" dirty="0" err="1"/>
              <a:t>vérifier</a:t>
            </a:r>
            <a:r>
              <a:rPr lang="fr-FR" dirty="0"/>
              <a:t> si la solution </a:t>
            </a:r>
            <a:r>
              <a:rPr lang="fr-FR" dirty="0" err="1"/>
              <a:t>appliquée</a:t>
            </a:r>
            <a:r>
              <a:rPr lang="fr-FR" dirty="0"/>
              <a:t> est satisfaisante.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3614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transferts radar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1828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 entrant silencieux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481917"/>
            <a:ext cx="8229600" cy="2877080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Venant </a:t>
            </a:r>
            <a:r>
              <a:rPr lang="fr-FR" dirty="0"/>
              <a:t>d’un secteur </a:t>
            </a:r>
            <a:r>
              <a:rPr lang="fr-FR" dirty="0" smtClean="0"/>
              <a:t>français</a:t>
            </a:r>
            <a:endParaRPr lang="fr-FR" dirty="0"/>
          </a:p>
          <a:p>
            <a:r>
              <a:rPr lang="fr-FR" dirty="0"/>
              <a:t>Pas de coordination entrante.</a:t>
            </a:r>
            <a:br>
              <a:rPr lang="fr-FR" dirty="0"/>
            </a:br>
            <a:r>
              <a:rPr lang="fr-FR" dirty="0"/>
              <a:t>Le CO </a:t>
            </a:r>
            <a:r>
              <a:rPr lang="fr-FR" dirty="0" err="1"/>
              <a:t>détecte</a:t>
            </a:r>
            <a:r>
              <a:rPr lang="fr-FR" dirty="0"/>
              <a:t> l’</a:t>
            </a:r>
            <a:r>
              <a:rPr lang="fr-FR" dirty="0" err="1"/>
              <a:t>entrée</a:t>
            </a:r>
            <a:r>
              <a:rPr lang="fr-FR" dirty="0"/>
              <a:t> d’un TR silencieux et </a:t>
            </a:r>
            <a:r>
              <a:rPr lang="fr-FR" dirty="0" err="1"/>
              <a:t>vérifie</a:t>
            </a:r>
            <a:r>
              <a:rPr lang="fr-FR" dirty="0"/>
              <a:t> le respect des conditions</a:t>
            </a:r>
            <a:r>
              <a:rPr lang="fr-FR" dirty="0" smtClean="0"/>
              <a:t>.</a:t>
            </a:r>
          </a:p>
          <a:p>
            <a:r>
              <a:rPr lang="fr-FR" dirty="0" smtClean="0"/>
              <a:t>Il </a:t>
            </a:r>
            <a:r>
              <a:rPr lang="fr-FR" dirty="0" err="1"/>
              <a:t>étudie</a:t>
            </a:r>
            <a:r>
              <a:rPr lang="fr-FR" dirty="0"/>
              <a:t> la configuration de sortie des avions </a:t>
            </a:r>
            <a:r>
              <a:rPr lang="fr-FR" dirty="0" err="1"/>
              <a:t>concernés</a:t>
            </a:r>
            <a:r>
              <a:rPr lang="fr-FR" dirty="0"/>
              <a:t> (TR sortant ou pas)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 </a:t>
            </a:r>
            <a:r>
              <a:rPr lang="fr-FR" dirty="0"/>
              <a:t>CO inscrit M en case route sur chacun des strips et informe le CR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 </a:t>
            </a:r>
            <a:r>
              <a:rPr lang="fr-FR" dirty="0"/>
              <a:t>CR confirme la restriction de vitesse au premier contact et note les valeurs sur les strips en les soulignant. </a:t>
            </a:r>
          </a:p>
        </p:txBody>
      </p:sp>
      <p:grpSp>
        <p:nvGrpSpPr>
          <p:cNvPr id="8" name="Grouper 7"/>
          <p:cNvGrpSpPr/>
          <p:nvPr/>
        </p:nvGrpSpPr>
        <p:grpSpPr>
          <a:xfrm>
            <a:off x="869950" y="1267883"/>
            <a:ext cx="7190318" cy="901700"/>
            <a:chOff x="869950" y="1267883"/>
            <a:chExt cx="7190318" cy="901700"/>
          </a:xfrm>
        </p:grpSpPr>
        <p:pic>
          <p:nvPicPr>
            <p:cNvPr id="4" name="Image 3" descr="TR entrant silencieux 1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2067" y="1267883"/>
              <a:ext cx="7188200" cy="9017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9950" y="1267883"/>
              <a:ext cx="7190318" cy="9017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4" name="Grouper 13"/>
          <p:cNvGrpSpPr/>
          <p:nvPr/>
        </p:nvGrpSpPr>
        <p:grpSpPr>
          <a:xfrm>
            <a:off x="869950" y="2309283"/>
            <a:ext cx="7200900" cy="939800"/>
            <a:chOff x="869950" y="2309283"/>
            <a:chExt cx="7200900" cy="939800"/>
          </a:xfrm>
        </p:grpSpPr>
        <p:grpSp>
          <p:nvGrpSpPr>
            <p:cNvPr id="9" name="Grouper 8"/>
            <p:cNvGrpSpPr/>
            <p:nvPr/>
          </p:nvGrpSpPr>
          <p:grpSpPr>
            <a:xfrm>
              <a:off x="869950" y="2309283"/>
              <a:ext cx="7200900" cy="939800"/>
              <a:chOff x="869950" y="2309283"/>
              <a:chExt cx="7200900" cy="939800"/>
            </a:xfrm>
          </p:grpSpPr>
          <p:pic>
            <p:nvPicPr>
              <p:cNvPr id="5" name="Image 4" descr="TR entrant silencieux 2.jpe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9950" y="2309283"/>
                <a:ext cx="7200900" cy="939800"/>
              </a:xfrm>
              <a:prstGeom prst="rect">
                <a:avLst/>
              </a:prstGeom>
            </p:spPr>
          </p:pic>
          <p:sp>
            <p:nvSpPr>
              <p:cNvPr id="7" name="Rectangle 6"/>
              <p:cNvSpPr/>
              <p:nvPr/>
            </p:nvSpPr>
            <p:spPr>
              <a:xfrm>
                <a:off x="880532" y="2347383"/>
                <a:ext cx="7190318" cy="901700"/>
              </a:xfrm>
              <a:prstGeom prst="rect">
                <a:avLst/>
              </a:prstGeom>
              <a:noFill/>
              <a:ln w="63500">
                <a:solidFill>
                  <a:srgbClr val="37C24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11" name="Connecteur droit 10"/>
            <p:cNvCxnSpPr/>
            <p:nvPr/>
          </p:nvCxnSpPr>
          <p:spPr>
            <a:xfrm>
              <a:off x="2822306" y="2572768"/>
              <a:ext cx="249666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>
              <a:off x="4288163" y="2572768"/>
              <a:ext cx="249666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/>
            <p:cNvSpPr txBox="1"/>
            <p:nvPr/>
          </p:nvSpPr>
          <p:spPr>
            <a:xfrm>
              <a:off x="3625578" y="2388216"/>
              <a:ext cx="5427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 smtClean="0">
                  <a:solidFill>
                    <a:schemeClr val="accent1"/>
                  </a:solidFill>
                </a:rPr>
                <a:t>340</a:t>
              </a:r>
              <a:endParaRPr lang="fr-FR" sz="12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4754501" y="1650040"/>
            <a:ext cx="37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F81BD"/>
                </a:solidFill>
              </a:rPr>
              <a:t>M</a:t>
            </a:r>
            <a:endParaRPr lang="fr-FR" b="1" dirty="0">
              <a:solidFill>
                <a:srgbClr val="4F81BD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776642" y="2714305"/>
            <a:ext cx="37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F81BD"/>
                </a:solidFill>
              </a:rPr>
              <a:t>M</a:t>
            </a:r>
            <a:endParaRPr lang="fr-FR" b="1" dirty="0">
              <a:solidFill>
                <a:srgbClr val="4F81BD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939468" y="1650039"/>
            <a:ext cx="47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.81</a:t>
            </a:r>
            <a:endParaRPr lang="fr-FR" b="1" dirty="0">
              <a:solidFill>
                <a:srgbClr val="37C247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961608" y="2714343"/>
            <a:ext cx="47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.78</a:t>
            </a:r>
            <a:endParaRPr lang="fr-FR" b="1" dirty="0">
              <a:solidFill>
                <a:srgbClr val="37C247"/>
              </a:solidFill>
            </a:endParaRPr>
          </a:p>
        </p:txBody>
      </p:sp>
      <p:cxnSp>
        <p:nvCxnSpPr>
          <p:cNvPr id="20" name="Connecteur droit 19"/>
          <p:cNvCxnSpPr/>
          <p:nvPr/>
        </p:nvCxnSpPr>
        <p:spPr>
          <a:xfrm>
            <a:off x="4776642" y="2019372"/>
            <a:ext cx="640015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4820492" y="3040252"/>
            <a:ext cx="640015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006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 entrant non silencieux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86935"/>
            <a:ext cx="8229600" cy="3086606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V</a:t>
            </a:r>
            <a:r>
              <a:rPr lang="fr-FR" dirty="0" smtClean="0"/>
              <a:t>enant </a:t>
            </a:r>
            <a:r>
              <a:rPr lang="fr-FR" dirty="0"/>
              <a:t>d’un centre </a:t>
            </a:r>
            <a:r>
              <a:rPr lang="fr-FR" dirty="0" smtClean="0"/>
              <a:t>étranger </a:t>
            </a:r>
            <a:endParaRPr lang="fr-FR" dirty="0"/>
          </a:p>
          <a:p>
            <a:r>
              <a:rPr lang="fr-FR" dirty="0"/>
              <a:t>Le secteur donnant effectuera une coordination </a:t>
            </a:r>
            <a:r>
              <a:rPr lang="fr-FR" dirty="0" smtClean="0"/>
              <a:t>téléphonique.</a:t>
            </a:r>
          </a:p>
          <a:p>
            <a:r>
              <a:rPr lang="fr-FR" dirty="0" smtClean="0"/>
              <a:t>Le </a:t>
            </a:r>
            <a:r>
              <a:rPr lang="fr-FR" dirty="0"/>
              <a:t>CO </a:t>
            </a:r>
            <a:r>
              <a:rPr lang="fr-FR" dirty="0" smtClean="0"/>
              <a:t>vérifie </a:t>
            </a:r>
            <a:r>
              <a:rPr lang="fr-FR" dirty="0"/>
              <a:t>les conditions et inscrit les nombres de Mach </a:t>
            </a:r>
            <a:r>
              <a:rPr lang="fr-FR" dirty="0" smtClean="0"/>
              <a:t>annoncés </a:t>
            </a:r>
            <a:r>
              <a:rPr lang="fr-FR" dirty="0"/>
              <a:t>en case route. </a:t>
            </a:r>
            <a:endParaRPr lang="fr-FR" dirty="0" smtClean="0"/>
          </a:p>
          <a:p>
            <a:r>
              <a:rPr lang="fr-FR" dirty="0" smtClean="0"/>
              <a:t>Il étudie </a:t>
            </a:r>
            <a:r>
              <a:rPr lang="fr-FR" dirty="0"/>
              <a:t>la configuration de sortie des avions </a:t>
            </a:r>
            <a:r>
              <a:rPr lang="fr-FR" dirty="0" smtClean="0"/>
              <a:t>concernés </a:t>
            </a:r>
            <a:r>
              <a:rPr lang="fr-FR" dirty="0"/>
              <a:t>(TR sortant ou pas) et informe oralement le CR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 </a:t>
            </a:r>
            <a:r>
              <a:rPr lang="fr-FR" dirty="0"/>
              <a:t>CR confirme le verrouillage des vitesses au premier contact et souligne les nombres de Mach sur les strips. </a:t>
            </a:r>
          </a:p>
          <a:p>
            <a:endParaRPr lang="fr-FR" dirty="0"/>
          </a:p>
        </p:txBody>
      </p:sp>
      <p:grpSp>
        <p:nvGrpSpPr>
          <p:cNvPr id="9" name="Grouper 8"/>
          <p:cNvGrpSpPr/>
          <p:nvPr/>
        </p:nvGrpSpPr>
        <p:grpSpPr>
          <a:xfrm>
            <a:off x="929176" y="1244125"/>
            <a:ext cx="7176280" cy="932568"/>
            <a:chOff x="614380" y="1227533"/>
            <a:chExt cx="7176280" cy="932568"/>
          </a:xfrm>
        </p:grpSpPr>
        <p:pic>
          <p:nvPicPr>
            <p:cNvPr id="5" name="Image 4" descr="TR entrant non silencieux 2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1227533"/>
              <a:ext cx="7121250" cy="9000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14380" y="1244125"/>
              <a:ext cx="7176280" cy="915976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" name="Grouper 7"/>
          <p:cNvGrpSpPr/>
          <p:nvPr/>
        </p:nvGrpSpPr>
        <p:grpSpPr>
          <a:xfrm>
            <a:off x="929931" y="2329559"/>
            <a:ext cx="7176280" cy="915976"/>
            <a:chOff x="614380" y="2345535"/>
            <a:chExt cx="7176280" cy="915976"/>
          </a:xfrm>
        </p:grpSpPr>
        <p:pic>
          <p:nvPicPr>
            <p:cNvPr id="4" name="Image 3" descr="TR entrant non silencieux 1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245" y="2345535"/>
              <a:ext cx="7095850" cy="900000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614380" y="2345535"/>
              <a:ext cx="7176280" cy="915976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1" name="ZoneTexte 10"/>
          <p:cNvSpPr txBox="1"/>
          <p:nvPr/>
        </p:nvSpPr>
        <p:spPr>
          <a:xfrm>
            <a:off x="4819630" y="1617472"/>
            <a:ext cx="770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F81BD"/>
                </a:solidFill>
              </a:rPr>
              <a:t>M.82</a:t>
            </a:r>
            <a:endParaRPr lang="fr-FR" b="1" dirty="0">
              <a:solidFill>
                <a:srgbClr val="4F81BD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830485" y="2649173"/>
            <a:ext cx="770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F81BD"/>
                </a:solidFill>
              </a:rPr>
              <a:t>M.82</a:t>
            </a:r>
            <a:endParaRPr lang="fr-FR" b="1" dirty="0">
              <a:solidFill>
                <a:srgbClr val="4F81BD"/>
              </a:solidFill>
            </a:endParaRPr>
          </a:p>
        </p:txBody>
      </p:sp>
      <p:cxnSp>
        <p:nvCxnSpPr>
          <p:cNvPr id="13" name="Connecteur droit 12"/>
          <p:cNvCxnSpPr/>
          <p:nvPr/>
        </p:nvCxnSpPr>
        <p:spPr>
          <a:xfrm>
            <a:off x="4852627" y="1943380"/>
            <a:ext cx="640015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830485" y="2975321"/>
            <a:ext cx="640015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74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996</Words>
  <Application>Microsoft Macintosh PowerPoint</Application>
  <PresentationFormat>Présentation à l'écran (4:3)</PresentationFormat>
  <Paragraphs>136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Révisions Basic Surv </vt:lpstr>
      <vt:lpstr>Présentation PowerPoint</vt:lpstr>
      <vt:lpstr>Présentation PowerPoint</vt:lpstr>
      <vt:lpstr>Méthode CO</vt:lpstr>
      <vt:lpstr>Méthode CR</vt:lpstr>
      <vt:lpstr>Méthode CR</vt:lpstr>
      <vt:lpstr>Les transferts radar</vt:lpstr>
      <vt:lpstr>TR entrant silencieux </vt:lpstr>
      <vt:lpstr>TR entrant non silencieux </vt:lpstr>
      <vt:lpstr>TR entrant et non sortant </vt:lpstr>
      <vt:lpstr>TR créé dans le secteur </vt:lpstr>
      <vt:lpstr>TR sortant silencieux </vt:lpstr>
      <vt:lpstr>TR sortant non silencieux </vt:lpstr>
      <vt:lpstr>Aide à la résolution CR par guidage </vt:lpstr>
      <vt:lpstr>Présentation PowerPoint</vt:lpstr>
      <vt:lpstr>DEMANDE DE CHANGEMENT DE NIVEAU DANS LE SECTEUR  </vt:lpstr>
      <vt:lpstr>Présentation PowerPoint</vt:lpstr>
      <vt:lpstr>Changement de niveau en entrée</vt:lpstr>
      <vt:lpstr>Les départs LIML</vt:lpstr>
      <vt:lpstr>Les arrivées LIML</vt:lpstr>
      <vt:lpstr>Autres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Intégration </dc:title>
  <dc:creator>Frédérique TORRES</dc:creator>
  <cp:lastModifiedBy>Frédérique TORRES</cp:lastModifiedBy>
  <cp:revision>51</cp:revision>
  <dcterms:created xsi:type="dcterms:W3CDTF">2020-04-25T12:16:49Z</dcterms:created>
  <dcterms:modified xsi:type="dcterms:W3CDTF">2020-05-25T12:16:24Z</dcterms:modified>
</cp:coreProperties>
</file>