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96" y="-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7841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137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06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47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29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75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57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79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4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17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22E66-8FED-0643-B459-EF9104F077FF}" type="datetimeFigureOut">
              <a:rPr lang="fr-FR" smtClean="0"/>
              <a:t>04/05/20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7E465-A407-6D49-BCB7-FC8E94A659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06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Exercice Intégration Basic </a:t>
            </a:r>
            <a:r>
              <a:rPr lang="fr-FR" dirty="0" err="1" smtClean="0"/>
              <a:t>Surv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187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 descr="Strip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07" y="401728"/>
            <a:ext cx="8057029" cy="102960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84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« </a:t>
            </a:r>
            <a:r>
              <a:rPr lang="fr-FR" dirty="0" err="1" smtClean="0"/>
              <a:t>Easy</a:t>
            </a:r>
            <a:r>
              <a:rPr lang="fr-FR" dirty="0" smtClean="0"/>
              <a:t> </a:t>
            </a:r>
            <a:r>
              <a:rPr lang="fr-FR" dirty="0" err="1"/>
              <a:t>t</a:t>
            </a:r>
            <a:r>
              <a:rPr lang="fr-FR" dirty="0" err="1" smtClean="0"/>
              <a:t>wo</a:t>
            </a:r>
            <a:r>
              <a:rPr lang="fr-FR" dirty="0" smtClean="0"/>
              <a:t> </a:t>
            </a:r>
            <a:r>
              <a:rPr lang="fr-FR" dirty="0" err="1" smtClean="0"/>
              <a:t>eight</a:t>
            </a:r>
            <a:r>
              <a:rPr lang="fr-FR" dirty="0" smtClean="0"/>
              <a:t> four </a:t>
            </a:r>
            <a:r>
              <a:rPr lang="fr-FR" dirty="0" err="1" smtClean="0"/>
              <a:t>tree</a:t>
            </a:r>
            <a:r>
              <a:rPr lang="fr-FR" dirty="0"/>
              <a:t> »</a:t>
            </a:r>
          </a:p>
          <a:p>
            <a:r>
              <a:rPr lang="fr-FR" dirty="0"/>
              <a:t>Un </a:t>
            </a:r>
            <a:r>
              <a:rPr lang="fr-FR" dirty="0" err="1" smtClean="0"/>
              <a:t>boeing</a:t>
            </a:r>
            <a:r>
              <a:rPr lang="fr-FR" dirty="0" smtClean="0"/>
              <a:t> 737-800, </a:t>
            </a:r>
            <a:r>
              <a:rPr lang="fr-FR" dirty="0"/>
              <a:t>M.</a:t>
            </a:r>
            <a:r>
              <a:rPr lang="fr-FR" dirty="0" smtClean="0"/>
              <a:t>79 </a:t>
            </a:r>
            <a:r>
              <a:rPr lang="fr-FR" dirty="0"/>
              <a:t>en moyenne en </a:t>
            </a:r>
            <a:r>
              <a:rPr lang="fr-FR" dirty="0" smtClean="0"/>
              <a:t>croisière</a:t>
            </a:r>
          </a:p>
          <a:p>
            <a:r>
              <a:rPr lang="fr-FR" dirty="0" smtClean="0"/>
              <a:t>Pas de remarque particulière</a:t>
            </a:r>
            <a:endParaRPr lang="fr-FR" dirty="0"/>
          </a:p>
          <a:p>
            <a:r>
              <a:rPr lang="fr-FR" dirty="0"/>
              <a:t>Il vient de </a:t>
            </a:r>
            <a:r>
              <a:rPr lang="fr-FR" dirty="0" smtClean="0"/>
              <a:t>Lille </a:t>
            </a:r>
            <a:r>
              <a:rPr lang="fr-FR" dirty="0"/>
              <a:t>et va </a:t>
            </a:r>
            <a:r>
              <a:rPr lang="fr-FR" dirty="0" smtClean="0"/>
              <a:t>à Rome</a:t>
            </a:r>
            <a:endParaRPr lang="fr-FR" dirty="0"/>
          </a:p>
          <a:p>
            <a:r>
              <a:rPr lang="fr-FR" dirty="0"/>
              <a:t>Il aura donc une route </a:t>
            </a:r>
            <a:r>
              <a:rPr lang="fr-FR" dirty="0" smtClean="0"/>
              <a:t>Nord-Sud</a:t>
            </a:r>
            <a:r>
              <a:rPr lang="fr-FR" dirty="0"/>
              <a:t> : c'est cohérent avec </a:t>
            </a:r>
            <a:r>
              <a:rPr lang="fr-FR" dirty="0" smtClean="0"/>
              <a:t>BOJOL-LSE-LTP-SANTO route impaire</a:t>
            </a:r>
            <a:endParaRPr lang="fr-FR" dirty="0"/>
          </a:p>
          <a:p>
            <a:r>
              <a:rPr lang="fr-FR" dirty="0"/>
              <a:t>C'est aussi cohérent avec le niveau proposé en entrée : </a:t>
            </a:r>
            <a:r>
              <a:rPr lang="fr-FR" dirty="0" smtClean="0"/>
              <a:t>350 </a:t>
            </a:r>
            <a:r>
              <a:rPr lang="fr-FR" dirty="0"/>
              <a:t>niveau </a:t>
            </a:r>
            <a:r>
              <a:rPr lang="fr-FR" dirty="0" smtClean="0"/>
              <a:t>impair</a:t>
            </a:r>
            <a:endParaRPr lang="fr-FR" dirty="0"/>
          </a:p>
          <a:p>
            <a:r>
              <a:rPr lang="fr-FR" dirty="0"/>
              <a:t>Porte-</a:t>
            </a:r>
            <a:r>
              <a:rPr lang="fr-FR" dirty="0" err="1"/>
              <a:t>strip</a:t>
            </a:r>
            <a:r>
              <a:rPr lang="fr-FR" dirty="0"/>
              <a:t> </a:t>
            </a:r>
            <a:r>
              <a:rPr lang="fr-FR" dirty="0" smtClean="0"/>
              <a:t>rouge</a:t>
            </a:r>
            <a:endParaRPr lang="fr-FR" dirty="0"/>
          </a:p>
          <a:p>
            <a:r>
              <a:rPr lang="fr-FR" dirty="0"/>
              <a:t>Ce n'est pas un vol évolutif dans mon secteur : donc niveau de sortie </a:t>
            </a:r>
            <a:r>
              <a:rPr lang="fr-FR" dirty="0" smtClean="0"/>
              <a:t>350</a:t>
            </a:r>
            <a:endParaRPr lang="fr-FR" dirty="0"/>
          </a:p>
          <a:p>
            <a:r>
              <a:rPr lang="fr-FR" dirty="0"/>
              <a:t>Le secteur suivant est donc </a:t>
            </a:r>
            <a:r>
              <a:rPr lang="fr-FR" dirty="0" smtClean="0"/>
              <a:t>I2</a:t>
            </a:r>
            <a:r>
              <a:rPr lang="fr-FR" dirty="0"/>
              <a:t>, fréquence </a:t>
            </a:r>
            <a:r>
              <a:rPr lang="fr-FR" dirty="0" smtClean="0"/>
              <a:t>125,830</a:t>
            </a:r>
            <a:endParaRPr lang="fr-FR" dirty="0"/>
          </a:p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57806" y="387354"/>
            <a:ext cx="8057029" cy="10296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577853" y="444505"/>
            <a:ext cx="1365250" cy="26457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56167" y="825501"/>
            <a:ext cx="497416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354667" y="814918"/>
            <a:ext cx="751417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963084" y="994836"/>
            <a:ext cx="836084" cy="19049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5048250" y="455087"/>
            <a:ext cx="3354917" cy="42333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260852" y="476254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667004" y="476254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529418" y="1206501"/>
            <a:ext cx="846667" cy="210453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427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animBg="1"/>
      <p:bldP spid="9" grpId="1" build="allAtOnce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Quels sont les </a:t>
            </a:r>
            <a:r>
              <a:rPr lang="fr-FR" dirty="0"/>
              <a:t>conflits </a:t>
            </a:r>
            <a:r>
              <a:rPr lang="fr-FR" dirty="0" smtClean="0"/>
              <a:t>possibles 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800" y="3206749"/>
            <a:ext cx="8229600" cy="3554413"/>
          </a:xfrm>
        </p:spPr>
        <p:txBody>
          <a:bodyPr/>
          <a:lstStyle/>
          <a:p>
            <a:r>
              <a:rPr lang="fr-FR" sz="2500" dirty="0"/>
              <a:t>En entrée, ce vol peut être en conflit à </a:t>
            </a:r>
            <a:r>
              <a:rPr lang="fr-FR" sz="2500" dirty="0" smtClean="0"/>
              <a:t>LSE</a:t>
            </a:r>
            <a:r>
              <a:rPr lang="fr-FR" sz="2500" dirty="0"/>
              <a:t> :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</a:t>
            </a:r>
            <a:r>
              <a:rPr lang="fr-FR" sz="2500" dirty="0" smtClean="0"/>
              <a:t>LSE </a:t>
            </a:r>
            <a:r>
              <a:rPr lang="fr-FR" sz="2500" dirty="0"/>
              <a:t>pour les vols au même niveau.</a:t>
            </a:r>
          </a:p>
          <a:p>
            <a:r>
              <a:rPr lang="fr-FR" sz="2500" dirty="0"/>
              <a:t>En sortie,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</a:t>
            </a:r>
            <a:r>
              <a:rPr lang="fr-FR" sz="2500" dirty="0" smtClean="0"/>
              <a:t>SANTO </a:t>
            </a:r>
            <a:r>
              <a:rPr lang="fr-FR" sz="2500" dirty="0"/>
              <a:t>pour les vols au même niveau.</a:t>
            </a:r>
          </a:p>
          <a:p>
            <a:endParaRPr lang="fr-FR" dirty="0"/>
          </a:p>
        </p:txBody>
      </p:sp>
      <p:grpSp>
        <p:nvGrpSpPr>
          <p:cNvPr id="12" name="Grouper 11"/>
          <p:cNvGrpSpPr/>
          <p:nvPr/>
        </p:nvGrpSpPr>
        <p:grpSpPr>
          <a:xfrm>
            <a:off x="578972" y="1322466"/>
            <a:ext cx="8082428" cy="1029600"/>
            <a:chOff x="578972" y="1322466"/>
            <a:chExt cx="8082428" cy="1029600"/>
          </a:xfrm>
        </p:grpSpPr>
        <p:pic>
          <p:nvPicPr>
            <p:cNvPr id="10" name="Image 9" descr="Strip 4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371" y="1322466"/>
              <a:ext cx="8057029" cy="10296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578972" y="1322466"/>
              <a:ext cx="8057029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098150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 secteur m'envoie ce vol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endParaRPr lang="fr-FR" sz="4000" dirty="0"/>
          </a:p>
          <a:p>
            <a:pPr marL="0" indent="0" algn="ctr">
              <a:buNone/>
            </a:pPr>
            <a:r>
              <a:rPr lang="fr-FR" sz="4000" dirty="0" smtClean="0"/>
              <a:t>Secteur N3</a:t>
            </a:r>
            <a:endParaRPr lang="fr-FR" sz="4000" dirty="0"/>
          </a:p>
          <a:p>
            <a:endParaRPr lang="fr-FR" dirty="0"/>
          </a:p>
        </p:txBody>
      </p:sp>
      <p:grpSp>
        <p:nvGrpSpPr>
          <p:cNvPr id="10" name="Grouper 9"/>
          <p:cNvGrpSpPr/>
          <p:nvPr/>
        </p:nvGrpSpPr>
        <p:grpSpPr>
          <a:xfrm>
            <a:off x="578972" y="1502377"/>
            <a:ext cx="8082428" cy="1029600"/>
            <a:chOff x="578972" y="1322466"/>
            <a:chExt cx="8082428" cy="1029600"/>
          </a:xfrm>
        </p:grpSpPr>
        <p:pic>
          <p:nvPicPr>
            <p:cNvPr id="11" name="Image 10" descr="Strip 4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371" y="1322466"/>
              <a:ext cx="8057029" cy="1029600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578972" y="1322466"/>
              <a:ext cx="8057029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204365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CO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8151" y="3725334"/>
            <a:ext cx="8229600" cy="13758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4000" dirty="0" smtClean="0"/>
              <a:t>Le CO note 350 en case AFL après identification du vol stable à 350</a:t>
            </a:r>
          </a:p>
          <a:p>
            <a:pPr marL="0" indent="0">
              <a:buNone/>
            </a:pPr>
            <a:r>
              <a:rPr lang="fr-FR" sz="4000" dirty="0" smtClean="0"/>
              <a:t>Le CO accepte le vol en entrée, pas de conflit</a:t>
            </a:r>
          </a:p>
          <a:p>
            <a:pPr marL="0" indent="0">
              <a:buNone/>
            </a:pPr>
            <a:r>
              <a:rPr lang="fr-FR" sz="4000" dirty="0" smtClean="0"/>
              <a:t>Le CO valide le niveau de sortie : pas de problème de sortante</a:t>
            </a:r>
          </a:p>
          <a:p>
            <a:pPr marL="0" indent="0">
              <a:buNone/>
            </a:pPr>
            <a:endParaRPr lang="fr-FR" sz="4000" dirty="0"/>
          </a:p>
          <a:p>
            <a:endParaRPr lang="fr-FR" dirty="0"/>
          </a:p>
        </p:txBody>
      </p:sp>
      <p:grpSp>
        <p:nvGrpSpPr>
          <p:cNvPr id="12" name="Grouper 11"/>
          <p:cNvGrpSpPr/>
          <p:nvPr/>
        </p:nvGrpSpPr>
        <p:grpSpPr>
          <a:xfrm>
            <a:off x="585323" y="1597632"/>
            <a:ext cx="8082428" cy="1029600"/>
            <a:chOff x="578972" y="1322466"/>
            <a:chExt cx="8082428" cy="1029600"/>
          </a:xfrm>
        </p:grpSpPr>
        <p:pic>
          <p:nvPicPr>
            <p:cNvPr id="13" name="Image 12" descr="Strip 4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371" y="1322466"/>
              <a:ext cx="8057029" cy="1029600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578972" y="1322466"/>
              <a:ext cx="8057029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3651251" y="1597632"/>
            <a:ext cx="529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4F81BD"/>
                </a:solidFill>
              </a:rPr>
              <a:t>350</a:t>
            </a:r>
            <a:endParaRPr lang="fr-FR" b="1" dirty="0">
              <a:solidFill>
                <a:srgbClr val="4F81BD"/>
              </a:solidFill>
            </a:endParaRPr>
          </a:p>
        </p:txBody>
      </p:sp>
      <p:cxnSp>
        <p:nvCxnSpPr>
          <p:cNvPr id="19" name="Connecteur droit 18"/>
          <p:cNvCxnSpPr/>
          <p:nvPr/>
        </p:nvCxnSpPr>
        <p:spPr>
          <a:xfrm>
            <a:off x="4381500" y="1883833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745316" y="1883833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191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r 3"/>
          <p:cNvGrpSpPr/>
          <p:nvPr/>
        </p:nvGrpSpPr>
        <p:grpSpPr>
          <a:xfrm>
            <a:off x="585323" y="1597632"/>
            <a:ext cx="8082428" cy="1029600"/>
            <a:chOff x="585323" y="1597632"/>
            <a:chExt cx="8082428" cy="1029600"/>
          </a:xfrm>
        </p:grpSpPr>
        <p:grpSp>
          <p:nvGrpSpPr>
            <p:cNvPr id="16" name="Grouper 15"/>
            <p:cNvGrpSpPr/>
            <p:nvPr/>
          </p:nvGrpSpPr>
          <p:grpSpPr>
            <a:xfrm>
              <a:off x="585323" y="1597632"/>
              <a:ext cx="8082428" cy="1029600"/>
              <a:chOff x="578972" y="1322466"/>
              <a:chExt cx="8082428" cy="1029600"/>
            </a:xfrm>
          </p:grpSpPr>
          <p:pic>
            <p:nvPicPr>
              <p:cNvPr id="17" name="Image 16" descr="Strip 4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4371" y="1322466"/>
                <a:ext cx="8057029" cy="1029600"/>
              </a:xfrm>
              <a:prstGeom prst="rect">
                <a:avLst/>
              </a:prstGeom>
            </p:spPr>
          </p:pic>
          <p:sp>
            <p:nvSpPr>
              <p:cNvPr id="18" name="Rectangle 17"/>
              <p:cNvSpPr/>
              <p:nvPr/>
            </p:nvSpPr>
            <p:spPr>
              <a:xfrm>
                <a:off x="578972" y="1322466"/>
                <a:ext cx="8057029" cy="1029600"/>
              </a:xfrm>
              <a:prstGeom prst="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19" name="Connecteur droit 18"/>
            <p:cNvCxnSpPr/>
            <p:nvPr/>
          </p:nvCxnSpPr>
          <p:spPr>
            <a:xfrm>
              <a:off x="4381500" y="1883833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2745317" y="1883833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ZoneTexte 20"/>
            <p:cNvSpPr txBox="1"/>
            <p:nvPr/>
          </p:nvSpPr>
          <p:spPr>
            <a:xfrm>
              <a:off x="3651251" y="1597632"/>
              <a:ext cx="52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350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118" y="3767667"/>
            <a:ext cx="8229600" cy="2612496"/>
          </a:xfrm>
        </p:spPr>
        <p:txBody>
          <a:bodyPr/>
          <a:lstStyle/>
          <a:p>
            <a:pPr marL="0" indent="0">
              <a:buNone/>
            </a:pPr>
            <a:r>
              <a:rPr lang="fr-FR" sz="2500" dirty="0"/>
              <a:t>Au moment du premier appel de l'avion, le CR souligne l'AFL</a:t>
            </a:r>
          </a:p>
          <a:p>
            <a:endParaRPr lang="fr-FR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3708403" y="195524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61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r 18"/>
          <p:cNvGrpSpPr/>
          <p:nvPr/>
        </p:nvGrpSpPr>
        <p:grpSpPr>
          <a:xfrm>
            <a:off x="604372" y="1813533"/>
            <a:ext cx="8082428" cy="1029600"/>
            <a:chOff x="585323" y="1597632"/>
            <a:chExt cx="8082428" cy="1029600"/>
          </a:xfrm>
        </p:grpSpPr>
        <p:grpSp>
          <p:nvGrpSpPr>
            <p:cNvPr id="20" name="Grouper 19"/>
            <p:cNvGrpSpPr/>
            <p:nvPr/>
          </p:nvGrpSpPr>
          <p:grpSpPr>
            <a:xfrm>
              <a:off x="585323" y="1597632"/>
              <a:ext cx="8082428" cy="1029600"/>
              <a:chOff x="578972" y="1322466"/>
              <a:chExt cx="8082428" cy="1029600"/>
            </a:xfrm>
          </p:grpSpPr>
          <p:pic>
            <p:nvPicPr>
              <p:cNvPr id="24" name="Image 23" descr="Strip 4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4371" y="1322466"/>
                <a:ext cx="8057029" cy="1029600"/>
              </a:xfrm>
              <a:prstGeom prst="rect">
                <a:avLst/>
              </a:prstGeom>
            </p:spPr>
          </p:pic>
          <p:sp>
            <p:nvSpPr>
              <p:cNvPr id="25" name="Rectangle 24"/>
              <p:cNvSpPr/>
              <p:nvPr/>
            </p:nvSpPr>
            <p:spPr>
              <a:xfrm>
                <a:off x="578972" y="1322466"/>
                <a:ext cx="8057029" cy="1029600"/>
              </a:xfrm>
              <a:prstGeom prst="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21" name="Connecteur droit 20"/>
            <p:cNvCxnSpPr/>
            <p:nvPr/>
          </p:nvCxnSpPr>
          <p:spPr>
            <a:xfrm>
              <a:off x="4381500" y="1883833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2745317" y="1883833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ZoneTexte 22"/>
            <p:cNvSpPr txBox="1"/>
            <p:nvPr/>
          </p:nvSpPr>
          <p:spPr>
            <a:xfrm>
              <a:off x="3651251" y="1597632"/>
              <a:ext cx="52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350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Sur quelle fréquence je shoote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735917"/>
            <a:ext cx="8229600" cy="2390246"/>
          </a:xfrm>
        </p:spPr>
        <p:txBody>
          <a:bodyPr>
            <a:normAutofit/>
          </a:bodyPr>
          <a:lstStyle/>
          <a:p>
            <a:r>
              <a:rPr lang="fr-FR" sz="2500" dirty="0"/>
              <a:t>« </a:t>
            </a:r>
            <a:r>
              <a:rPr lang="fr-FR" sz="2500" dirty="0" err="1" smtClean="0"/>
              <a:t>Easy</a:t>
            </a:r>
            <a:r>
              <a:rPr lang="fr-FR" sz="2500" dirty="0" smtClean="0"/>
              <a:t> 2843, contact Marseille 125,830</a:t>
            </a:r>
            <a:r>
              <a:rPr lang="fr-FR" sz="2500" dirty="0"/>
              <a:t> »</a:t>
            </a:r>
          </a:p>
          <a:p>
            <a:r>
              <a:rPr lang="fr-FR" sz="2500" dirty="0"/>
              <a:t>En écoutant le collationnement, le CR souligne la fréquence et archive le </a:t>
            </a:r>
            <a:r>
              <a:rPr lang="fr-FR" sz="2500" dirty="0" err="1"/>
              <a:t>strip</a:t>
            </a:r>
            <a:r>
              <a:rPr lang="fr-FR" sz="2500" dirty="0"/>
              <a:t>.</a:t>
            </a:r>
          </a:p>
          <a:p>
            <a:pPr marL="0" indent="0">
              <a:buNone/>
            </a:pPr>
            <a:endParaRPr lang="fr-FR" sz="2500" dirty="0"/>
          </a:p>
        </p:txBody>
      </p:sp>
      <p:sp>
        <p:nvSpPr>
          <p:cNvPr id="15" name="Rectangle 14"/>
          <p:cNvSpPr/>
          <p:nvPr/>
        </p:nvSpPr>
        <p:spPr>
          <a:xfrm>
            <a:off x="2624664" y="2677583"/>
            <a:ext cx="836083" cy="154967"/>
          </a:xfrm>
          <a:prstGeom prst="rect">
            <a:avLst/>
          </a:prstGeom>
          <a:solidFill>
            <a:srgbClr val="FEC677"/>
          </a:solidFill>
          <a:ln>
            <a:solidFill>
              <a:srgbClr val="FEC6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 flipV="1">
            <a:off x="2561166" y="2815165"/>
            <a:ext cx="963084" cy="340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3708403" y="212995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228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Strip</a:t>
            </a:r>
            <a:r>
              <a:rPr lang="fr-FR" dirty="0" smtClean="0"/>
              <a:t> 3</a:t>
            </a:r>
            <a:r>
              <a:rPr lang="fr-FR" dirty="0"/>
              <a:t> :</a:t>
            </a:r>
            <a:br>
              <a:rPr lang="fr-FR" dirty="0"/>
            </a:br>
            <a:r>
              <a:rPr lang="fr-FR" dirty="0" smtClean="0"/>
              <a:t>Intégrez-le</a:t>
            </a:r>
            <a:endParaRPr lang="fr-FR" dirty="0"/>
          </a:p>
        </p:txBody>
      </p:sp>
      <p:pic>
        <p:nvPicPr>
          <p:cNvPr id="3" name="Image 2" descr="Strip 6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67" y="2713566"/>
            <a:ext cx="7768800" cy="10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765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Strip 6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36" y="387354"/>
            <a:ext cx="7768800" cy="102960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84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« </a:t>
            </a:r>
            <a:r>
              <a:rPr lang="fr-FR" dirty="0" smtClean="0"/>
              <a:t>Condor six five </a:t>
            </a:r>
            <a:r>
              <a:rPr lang="fr-FR" dirty="0" err="1" smtClean="0"/>
              <a:t>seven</a:t>
            </a:r>
            <a:r>
              <a:rPr lang="fr-FR" dirty="0"/>
              <a:t> »</a:t>
            </a:r>
          </a:p>
          <a:p>
            <a:r>
              <a:rPr lang="fr-FR" dirty="0"/>
              <a:t>Un </a:t>
            </a:r>
            <a:r>
              <a:rPr lang="fr-FR" dirty="0" smtClean="0"/>
              <a:t>L101 Lockheed Tristar,M.86 en croisière</a:t>
            </a:r>
          </a:p>
          <a:p>
            <a:r>
              <a:rPr lang="fr-FR" dirty="0" smtClean="0"/>
              <a:t>Pas de remarque particulière</a:t>
            </a:r>
            <a:endParaRPr lang="fr-FR" dirty="0"/>
          </a:p>
          <a:p>
            <a:r>
              <a:rPr lang="fr-FR" dirty="0"/>
              <a:t>Il vient de </a:t>
            </a:r>
            <a:r>
              <a:rPr lang="fr-FR" dirty="0" smtClean="0"/>
              <a:t>Hambourg </a:t>
            </a:r>
            <a:r>
              <a:rPr lang="fr-FR" dirty="0"/>
              <a:t>et va </a:t>
            </a:r>
            <a:r>
              <a:rPr lang="fr-FR" dirty="0" smtClean="0"/>
              <a:t>à </a:t>
            </a:r>
            <a:r>
              <a:rPr lang="fr-FR" dirty="0" err="1" smtClean="0"/>
              <a:t>Ténérife</a:t>
            </a:r>
            <a:endParaRPr lang="fr-FR" dirty="0"/>
          </a:p>
          <a:p>
            <a:r>
              <a:rPr lang="fr-FR" dirty="0"/>
              <a:t>Il aura donc une route </a:t>
            </a:r>
            <a:r>
              <a:rPr lang="fr-FR" dirty="0" smtClean="0"/>
              <a:t>Nord-Sud</a:t>
            </a:r>
            <a:r>
              <a:rPr lang="fr-FR" dirty="0"/>
              <a:t> : c'est cohérent avec </a:t>
            </a:r>
            <a:r>
              <a:rPr lang="fr-FR" dirty="0" smtClean="0"/>
              <a:t>PAS-LES-MEN route impaire</a:t>
            </a:r>
            <a:endParaRPr lang="fr-FR" dirty="0"/>
          </a:p>
          <a:p>
            <a:r>
              <a:rPr lang="fr-FR" dirty="0"/>
              <a:t>C'est </a:t>
            </a:r>
            <a:r>
              <a:rPr lang="fr-FR" dirty="0" smtClean="0"/>
              <a:t>n’est pas cohérent </a:t>
            </a:r>
            <a:r>
              <a:rPr lang="fr-FR" dirty="0"/>
              <a:t>avec le niveau proposé en entrée : </a:t>
            </a:r>
            <a:r>
              <a:rPr lang="fr-FR" dirty="0" smtClean="0"/>
              <a:t>380 niveau pair : il faudra demander à le changer de niveau</a:t>
            </a:r>
            <a:endParaRPr lang="fr-FR" dirty="0"/>
          </a:p>
          <a:p>
            <a:r>
              <a:rPr lang="fr-FR" dirty="0"/>
              <a:t>Porte-</a:t>
            </a:r>
            <a:r>
              <a:rPr lang="fr-FR" dirty="0" err="1"/>
              <a:t>strip</a:t>
            </a:r>
            <a:r>
              <a:rPr lang="fr-FR" dirty="0"/>
              <a:t> </a:t>
            </a:r>
            <a:r>
              <a:rPr lang="fr-FR" dirty="0" smtClean="0"/>
              <a:t>rouge</a:t>
            </a:r>
            <a:endParaRPr lang="fr-FR" dirty="0"/>
          </a:p>
          <a:p>
            <a:r>
              <a:rPr lang="fr-FR" dirty="0" smtClean="0"/>
              <a:t>Le niveau de sortie n’est pas non plus cohérent, il faudra faire la </a:t>
            </a:r>
            <a:r>
              <a:rPr lang="fr-FR" dirty="0" err="1" smtClean="0"/>
              <a:t>mod</a:t>
            </a:r>
            <a:r>
              <a:rPr lang="fr-FR" dirty="0" smtClean="0"/>
              <a:t> au nouveau niveau</a:t>
            </a:r>
            <a:endParaRPr lang="fr-FR" dirty="0"/>
          </a:p>
          <a:p>
            <a:r>
              <a:rPr lang="fr-FR" dirty="0"/>
              <a:t>Le secteur suivant </a:t>
            </a:r>
            <a:r>
              <a:rPr lang="fr-FR" dirty="0" smtClean="0"/>
              <a:t>sera bien OS, fréquence 134,610</a:t>
            </a:r>
            <a:endParaRPr lang="fr-FR" dirty="0"/>
          </a:p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55535" y="387354"/>
            <a:ext cx="7768801" cy="10296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577853" y="444505"/>
            <a:ext cx="1365250" cy="26457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87916" y="804335"/>
            <a:ext cx="497416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449914" y="804335"/>
            <a:ext cx="751417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963084" y="994836"/>
            <a:ext cx="836084" cy="19049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889505" y="455087"/>
            <a:ext cx="3354917" cy="42333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239686" y="476254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741085" y="476254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571750" y="1185335"/>
            <a:ext cx="846667" cy="210453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815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animBg="1"/>
      <p:bldP spid="9" grpId="1" build="allAtOnce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Quels sont les </a:t>
            </a:r>
            <a:r>
              <a:rPr lang="fr-FR" dirty="0"/>
              <a:t>conflits </a:t>
            </a:r>
            <a:r>
              <a:rPr lang="fr-FR" dirty="0" smtClean="0"/>
              <a:t>possibles 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800" y="3206749"/>
            <a:ext cx="8229600" cy="3554413"/>
          </a:xfrm>
        </p:spPr>
        <p:txBody>
          <a:bodyPr/>
          <a:lstStyle/>
          <a:p>
            <a:r>
              <a:rPr lang="fr-FR" sz="2500" dirty="0" smtClean="0"/>
              <a:t>Le vol a </a:t>
            </a:r>
            <a:r>
              <a:rPr lang="fr-FR" sz="2500" dirty="0" err="1" smtClean="0"/>
              <a:t>éte</a:t>
            </a:r>
            <a:r>
              <a:rPr lang="fr-FR" sz="2500" dirty="0" smtClean="0"/>
              <a:t> demandé au niveau 370, le CO a remplacé le </a:t>
            </a:r>
            <a:r>
              <a:rPr lang="fr-FR" sz="2500" dirty="0" err="1" smtClean="0"/>
              <a:t>strip</a:t>
            </a:r>
            <a:r>
              <a:rPr lang="fr-FR" sz="2500" dirty="0" smtClean="0"/>
              <a:t> par le </a:t>
            </a:r>
            <a:r>
              <a:rPr lang="fr-FR" sz="2500" dirty="0" err="1" smtClean="0"/>
              <a:t>strip</a:t>
            </a:r>
            <a:r>
              <a:rPr lang="fr-FR" sz="2500" dirty="0" smtClean="0"/>
              <a:t> </a:t>
            </a:r>
            <a:r>
              <a:rPr lang="fr-FR" sz="2500" dirty="0" err="1" smtClean="0"/>
              <a:t>Mod</a:t>
            </a:r>
            <a:endParaRPr lang="fr-FR" sz="2500" dirty="0" smtClean="0"/>
          </a:p>
          <a:p>
            <a:r>
              <a:rPr lang="fr-FR" sz="2500" dirty="0" smtClean="0"/>
              <a:t>En </a:t>
            </a:r>
            <a:r>
              <a:rPr lang="fr-FR" sz="2500" dirty="0"/>
              <a:t>entrée, ce vol peut être en conflit à </a:t>
            </a:r>
            <a:r>
              <a:rPr lang="fr-FR" sz="2500" dirty="0" smtClean="0"/>
              <a:t>LSE</a:t>
            </a:r>
            <a:r>
              <a:rPr lang="fr-FR" sz="2500" dirty="0"/>
              <a:t> :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</a:t>
            </a:r>
            <a:r>
              <a:rPr lang="fr-FR" sz="2500" dirty="0" smtClean="0"/>
              <a:t>LSE </a:t>
            </a:r>
            <a:r>
              <a:rPr lang="fr-FR" sz="2500" dirty="0"/>
              <a:t>pour les vols au même niveau</a:t>
            </a:r>
            <a:r>
              <a:rPr lang="fr-FR" sz="2500" dirty="0" smtClean="0"/>
              <a:t>. (Il aura vérifié cela avant de demander le vol au 370)</a:t>
            </a:r>
            <a:endParaRPr lang="fr-FR" sz="2500" dirty="0"/>
          </a:p>
          <a:p>
            <a:r>
              <a:rPr lang="fr-FR" sz="2500" dirty="0"/>
              <a:t>En sortie,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</a:t>
            </a:r>
            <a:r>
              <a:rPr lang="fr-FR" sz="2500" dirty="0" smtClean="0"/>
              <a:t>MEN </a:t>
            </a:r>
            <a:r>
              <a:rPr lang="fr-FR" sz="2500" dirty="0"/>
              <a:t>pour les vols au même niveau.</a:t>
            </a:r>
          </a:p>
          <a:p>
            <a:endParaRPr lang="fr-FR" dirty="0"/>
          </a:p>
        </p:txBody>
      </p:sp>
      <p:grpSp>
        <p:nvGrpSpPr>
          <p:cNvPr id="5" name="Grouper 4"/>
          <p:cNvGrpSpPr/>
          <p:nvPr/>
        </p:nvGrpSpPr>
        <p:grpSpPr>
          <a:xfrm>
            <a:off x="795867" y="1316566"/>
            <a:ext cx="7768801" cy="1029600"/>
            <a:chOff x="795867" y="1316566"/>
            <a:chExt cx="7768801" cy="1029600"/>
          </a:xfrm>
        </p:grpSpPr>
        <p:pic>
          <p:nvPicPr>
            <p:cNvPr id="7" name="Image 6" descr="Strip 6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5867" y="1316566"/>
              <a:ext cx="7768800" cy="102960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795867" y="1316566"/>
              <a:ext cx="7768801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4434417" y="1396472"/>
              <a:ext cx="550333" cy="369332"/>
            </a:xfrm>
            <a:prstGeom prst="rect">
              <a:avLst/>
            </a:prstGeom>
            <a:solidFill>
              <a:srgbClr val="FEC677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370</a:t>
              </a:r>
              <a:endParaRPr lang="fr-FR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2861732" y="1385372"/>
              <a:ext cx="599015" cy="369332"/>
            </a:xfrm>
            <a:prstGeom prst="rect">
              <a:avLst/>
            </a:prstGeom>
            <a:solidFill>
              <a:srgbClr val="FEC677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370 </a:t>
              </a:r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455218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 secteur m'envoie ce vol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endParaRPr lang="fr-FR" sz="4000" dirty="0"/>
          </a:p>
          <a:p>
            <a:pPr marL="0" indent="0" algn="ctr">
              <a:buNone/>
            </a:pPr>
            <a:r>
              <a:rPr lang="fr-FR" sz="4000" dirty="0" smtClean="0"/>
              <a:t>Secteur G2</a:t>
            </a:r>
            <a:endParaRPr lang="fr-FR" sz="4000" dirty="0"/>
          </a:p>
          <a:p>
            <a:pPr marL="0" indent="0">
              <a:buNone/>
            </a:pPr>
            <a:endParaRPr lang="fr-FR" dirty="0"/>
          </a:p>
        </p:txBody>
      </p:sp>
      <p:grpSp>
        <p:nvGrpSpPr>
          <p:cNvPr id="7" name="Grouper 6"/>
          <p:cNvGrpSpPr/>
          <p:nvPr/>
        </p:nvGrpSpPr>
        <p:grpSpPr>
          <a:xfrm>
            <a:off x="795867" y="1596866"/>
            <a:ext cx="7768801" cy="1029600"/>
            <a:chOff x="795867" y="1316566"/>
            <a:chExt cx="7768801" cy="1029600"/>
          </a:xfrm>
        </p:grpSpPr>
        <p:pic>
          <p:nvPicPr>
            <p:cNvPr id="8" name="Image 7" descr="Strip 6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5867" y="1316566"/>
              <a:ext cx="7768800" cy="10296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795867" y="1316566"/>
              <a:ext cx="7768801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4434417" y="1396472"/>
              <a:ext cx="550333" cy="369332"/>
            </a:xfrm>
            <a:prstGeom prst="rect">
              <a:avLst/>
            </a:prstGeom>
            <a:solidFill>
              <a:srgbClr val="FEC677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370</a:t>
              </a:r>
              <a:endParaRPr lang="fr-FR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2861732" y="1385372"/>
              <a:ext cx="599015" cy="369332"/>
            </a:xfrm>
            <a:prstGeom prst="rect">
              <a:avLst/>
            </a:prstGeom>
            <a:solidFill>
              <a:srgbClr val="FEC677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370 </a:t>
              </a:r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4261842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Strip</a:t>
            </a:r>
            <a:r>
              <a:rPr lang="fr-FR" dirty="0" smtClean="0"/>
              <a:t> 1</a:t>
            </a:r>
            <a:r>
              <a:rPr lang="fr-FR" dirty="0"/>
              <a:t> :</a:t>
            </a:r>
            <a:br>
              <a:rPr lang="fr-FR" dirty="0"/>
            </a:br>
            <a:r>
              <a:rPr lang="fr-FR" dirty="0" smtClean="0"/>
              <a:t>Intégrez-le</a:t>
            </a:r>
            <a:endParaRPr lang="fr-FR" dirty="0"/>
          </a:p>
        </p:txBody>
      </p:sp>
      <p:grpSp>
        <p:nvGrpSpPr>
          <p:cNvPr id="8" name="Grouper 7"/>
          <p:cNvGrpSpPr/>
          <p:nvPr/>
        </p:nvGrpSpPr>
        <p:grpSpPr>
          <a:xfrm>
            <a:off x="584200" y="2747438"/>
            <a:ext cx="7962900" cy="1029600"/>
            <a:chOff x="584200" y="2895600"/>
            <a:chExt cx="7962900" cy="1029600"/>
          </a:xfrm>
        </p:grpSpPr>
        <p:pic>
          <p:nvPicPr>
            <p:cNvPr id="5" name="Image 4" descr="Strip 1 bis.jpe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" b="3487"/>
            <a:stretch/>
          </p:blipFill>
          <p:spPr>
            <a:xfrm>
              <a:off x="584200" y="2895600"/>
              <a:ext cx="7962900" cy="10296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4328583" y="3175001"/>
              <a:ext cx="232834" cy="729033"/>
            </a:xfrm>
            <a:prstGeom prst="rect">
              <a:avLst/>
            </a:prstGeom>
            <a:solidFill>
              <a:srgbClr val="FEC677"/>
            </a:solidFill>
            <a:ln>
              <a:solidFill>
                <a:srgbClr val="FEC67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EC677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672417" y="2995083"/>
              <a:ext cx="381000" cy="179918"/>
            </a:xfrm>
            <a:prstGeom prst="rect">
              <a:avLst/>
            </a:prstGeom>
            <a:solidFill>
              <a:srgbClr val="FEC677"/>
            </a:solidFill>
            <a:ln>
              <a:solidFill>
                <a:srgbClr val="FEC67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286719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r 9"/>
          <p:cNvGrpSpPr/>
          <p:nvPr/>
        </p:nvGrpSpPr>
        <p:grpSpPr>
          <a:xfrm>
            <a:off x="624415" y="1489151"/>
            <a:ext cx="7768801" cy="1029600"/>
            <a:chOff x="795867" y="1316566"/>
            <a:chExt cx="7768801" cy="1029600"/>
          </a:xfrm>
        </p:grpSpPr>
        <p:pic>
          <p:nvPicPr>
            <p:cNvPr id="11" name="Image 10" descr="Strip 6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5867" y="1316566"/>
              <a:ext cx="7768800" cy="1029600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/>
          </p:nvSpPr>
          <p:spPr>
            <a:xfrm>
              <a:off x="795867" y="1316566"/>
              <a:ext cx="7768801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4434417" y="1396472"/>
              <a:ext cx="550333" cy="369332"/>
            </a:xfrm>
            <a:prstGeom prst="rect">
              <a:avLst/>
            </a:prstGeom>
            <a:solidFill>
              <a:srgbClr val="FEC677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370</a:t>
              </a:r>
              <a:endParaRPr lang="fr-FR" dirty="0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2861732" y="1385372"/>
              <a:ext cx="599015" cy="369332"/>
            </a:xfrm>
            <a:prstGeom prst="rect">
              <a:avLst/>
            </a:prstGeom>
            <a:solidFill>
              <a:srgbClr val="FEC677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370 </a:t>
              </a:r>
              <a:endParaRPr lang="fr-FR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CO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8151" y="3725334"/>
            <a:ext cx="8229600" cy="13758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4000" dirty="0" smtClean="0"/>
              <a:t>Le CO ne note rien en case AFL tant que le vol n’est pas identifié stable au 370</a:t>
            </a:r>
          </a:p>
          <a:p>
            <a:pPr marL="0" indent="0">
              <a:buNone/>
            </a:pPr>
            <a:r>
              <a:rPr lang="fr-FR" sz="4000" dirty="0" smtClean="0"/>
              <a:t>Le CO accepte le vol en entrée, pas de conflit</a:t>
            </a:r>
          </a:p>
          <a:p>
            <a:pPr marL="0" indent="0">
              <a:buNone/>
            </a:pPr>
            <a:r>
              <a:rPr lang="fr-FR" sz="4000" dirty="0" smtClean="0"/>
              <a:t>Le CO valide le niveau de sortie : pas de problème de sortante</a:t>
            </a:r>
          </a:p>
          <a:p>
            <a:pPr marL="0" indent="0">
              <a:buNone/>
            </a:pPr>
            <a:endParaRPr lang="fr-FR" sz="4000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4381500" y="1883833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745316" y="1883833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419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r 5"/>
          <p:cNvGrpSpPr/>
          <p:nvPr/>
        </p:nvGrpSpPr>
        <p:grpSpPr>
          <a:xfrm>
            <a:off x="795865" y="1514860"/>
            <a:ext cx="7768801" cy="1029600"/>
            <a:chOff x="795865" y="1514860"/>
            <a:chExt cx="7768801" cy="1029600"/>
          </a:xfrm>
        </p:grpSpPr>
        <p:grpSp>
          <p:nvGrpSpPr>
            <p:cNvPr id="12" name="Grouper 11"/>
            <p:cNvGrpSpPr/>
            <p:nvPr/>
          </p:nvGrpSpPr>
          <p:grpSpPr>
            <a:xfrm>
              <a:off x="795865" y="1514860"/>
              <a:ext cx="7768801" cy="1029600"/>
              <a:chOff x="795867" y="1316566"/>
              <a:chExt cx="7768801" cy="1029600"/>
            </a:xfrm>
          </p:grpSpPr>
          <p:pic>
            <p:nvPicPr>
              <p:cNvPr id="13" name="Image 12" descr="Strip 6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95867" y="1316566"/>
                <a:ext cx="7768800" cy="1029600"/>
              </a:xfrm>
              <a:prstGeom prst="rect">
                <a:avLst/>
              </a:prstGeom>
            </p:spPr>
          </p:pic>
          <p:sp>
            <p:nvSpPr>
              <p:cNvPr id="15" name="Rectangle 14"/>
              <p:cNvSpPr/>
              <p:nvPr/>
            </p:nvSpPr>
            <p:spPr>
              <a:xfrm>
                <a:off x="795867" y="1316566"/>
                <a:ext cx="7768801" cy="1029600"/>
              </a:xfrm>
              <a:prstGeom prst="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ZoneTexte 21"/>
              <p:cNvSpPr txBox="1"/>
              <p:nvPr/>
            </p:nvSpPr>
            <p:spPr>
              <a:xfrm>
                <a:off x="4434417" y="1396472"/>
                <a:ext cx="550333" cy="369332"/>
              </a:xfrm>
              <a:prstGeom prst="rect">
                <a:avLst/>
              </a:prstGeom>
              <a:solidFill>
                <a:srgbClr val="FEC677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370</a:t>
                </a:r>
                <a:endParaRPr lang="fr-FR" dirty="0"/>
              </a:p>
            </p:txBody>
          </p:sp>
          <p:sp>
            <p:nvSpPr>
              <p:cNvPr id="23" name="ZoneTexte 22"/>
              <p:cNvSpPr txBox="1"/>
              <p:nvPr/>
            </p:nvSpPr>
            <p:spPr>
              <a:xfrm>
                <a:off x="2861732" y="1385372"/>
                <a:ext cx="599015" cy="369332"/>
              </a:xfrm>
              <a:prstGeom prst="rect">
                <a:avLst/>
              </a:prstGeom>
              <a:solidFill>
                <a:srgbClr val="FEC677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370 </a:t>
                </a:r>
                <a:endParaRPr lang="fr-FR" dirty="0"/>
              </a:p>
            </p:txBody>
          </p:sp>
        </p:grpSp>
        <p:cxnSp>
          <p:nvCxnSpPr>
            <p:cNvPr id="24" name="Connecteur droit 23"/>
            <p:cNvCxnSpPr/>
            <p:nvPr/>
          </p:nvCxnSpPr>
          <p:spPr>
            <a:xfrm>
              <a:off x="2988734" y="1965823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>
              <a:off x="4576232" y="1976406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118" y="3767667"/>
            <a:ext cx="8229600" cy="2612496"/>
          </a:xfrm>
        </p:spPr>
        <p:txBody>
          <a:bodyPr/>
          <a:lstStyle/>
          <a:p>
            <a:pPr marL="0" indent="0">
              <a:buNone/>
            </a:pPr>
            <a:r>
              <a:rPr lang="fr-FR" sz="2500" dirty="0"/>
              <a:t>Au moment du premier appel de l'avion, le CR </a:t>
            </a:r>
            <a:r>
              <a:rPr lang="fr-FR" sz="2500" dirty="0" smtClean="0"/>
              <a:t>note l’AFL et le souligne (</a:t>
            </a:r>
            <a:r>
              <a:rPr lang="fr-FR" sz="2500" dirty="0"/>
              <a:t>o</a:t>
            </a:r>
            <a:r>
              <a:rPr lang="fr-FR" sz="2500" dirty="0" smtClean="0"/>
              <a:t>u flèche si le vol n’est pas stable)</a:t>
            </a:r>
            <a:endParaRPr lang="fr-FR" sz="2500" dirty="0"/>
          </a:p>
          <a:p>
            <a:endParaRPr lang="fr-FR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3708403" y="195524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3708403" y="1619253"/>
            <a:ext cx="58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370</a:t>
            </a:r>
            <a:endParaRPr lang="fr-FR" b="1" dirty="0">
              <a:solidFill>
                <a:srgbClr val="37C2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5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r 13"/>
          <p:cNvGrpSpPr/>
          <p:nvPr/>
        </p:nvGrpSpPr>
        <p:grpSpPr>
          <a:xfrm>
            <a:off x="795865" y="1514860"/>
            <a:ext cx="7768801" cy="1029600"/>
            <a:chOff x="795865" y="1514860"/>
            <a:chExt cx="7768801" cy="1029600"/>
          </a:xfrm>
        </p:grpSpPr>
        <p:grpSp>
          <p:nvGrpSpPr>
            <p:cNvPr id="16" name="Grouper 15"/>
            <p:cNvGrpSpPr/>
            <p:nvPr/>
          </p:nvGrpSpPr>
          <p:grpSpPr>
            <a:xfrm>
              <a:off x="795865" y="1514860"/>
              <a:ext cx="7768801" cy="1029600"/>
              <a:chOff x="795867" y="1316566"/>
              <a:chExt cx="7768801" cy="1029600"/>
            </a:xfrm>
          </p:grpSpPr>
          <p:pic>
            <p:nvPicPr>
              <p:cNvPr id="28" name="Image 27" descr="Strip 6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95867" y="1316566"/>
                <a:ext cx="7768800" cy="1029600"/>
              </a:xfrm>
              <a:prstGeom prst="rect">
                <a:avLst/>
              </a:prstGeom>
            </p:spPr>
          </p:pic>
          <p:sp>
            <p:nvSpPr>
              <p:cNvPr id="29" name="Rectangle 28"/>
              <p:cNvSpPr/>
              <p:nvPr/>
            </p:nvSpPr>
            <p:spPr>
              <a:xfrm>
                <a:off x="795867" y="1316566"/>
                <a:ext cx="7768801" cy="1029600"/>
              </a:xfrm>
              <a:prstGeom prst="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0" name="ZoneTexte 29"/>
              <p:cNvSpPr txBox="1"/>
              <p:nvPr/>
            </p:nvSpPr>
            <p:spPr>
              <a:xfrm>
                <a:off x="4434417" y="1396472"/>
                <a:ext cx="550333" cy="369332"/>
              </a:xfrm>
              <a:prstGeom prst="rect">
                <a:avLst/>
              </a:prstGeom>
              <a:solidFill>
                <a:srgbClr val="FEC677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370</a:t>
                </a:r>
                <a:endParaRPr lang="fr-FR" dirty="0"/>
              </a:p>
            </p:txBody>
          </p:sp>
          <p:sp>
            <p:nvSpPr>
              <p:cNvPr id="31" name="ZoneTexte 30"/>
              <p:cNvSpPr txBox="1"/>
              <p:nvPr/>
            </p:nvSpPr>
            <p:spPr>
              <a:xfrm>
                <a:off x="2861732" y="1385372"/>
                <a:ext cx="599015" cy="369332"/>
              </a:xfrm>
              <a:prstGeom prst="rect">
                <a:avLst/>
              </a:prstGeom>
              <a:solidFill>
                <a:srgbClr val="FEC677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370 </a:t>
                </a:r>
                <a:endParaRPr lang="fr-FR" dirty="0"/>
              </a:p>
            </p:txBody>
          </p:sp>
        </p:grpSp>
        <p:cxnSp>
          <p:nvCxnSpPr>
            <p:cNvPr id="18" name="Connecteur droit 17"/>
            <p:cNvCxnSpPr/>
            <p:nvPr/>
          </p:nvCxnSpPr>
          <p:spPr>
            <a:xfrm>
              <a:off x="2988734" y="1965823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>
              <a:off x="4576232" y="1976406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Sur quelle fréquence je shoote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735917"/>
            <a:ext cx="8229600" cy="2390246"/>
          </a:xfrm>
        </p:spPr>
        <p:txBody>
          <a:bodyPr>
            <a:normAutofit/>
          </a:bodyPr>
          <a:lstStyle/>
          <a:p>
            <a:r>
              <a:rPr lang="fr-FR" sz="2500" dirty="0"/>
              <a:t>« </a:t>
            </a:r>
            <a:r>
              <a:rPr lang="fr-FR" sz="2500" dirty="0" smtClean="0"/>
              <a:t>CFG 657 contact Bordeaux 134,610</a:t>
            </a:r>
            <a:r>
              <a:rPr lang="fr-FR" sz="2500" dirty="0"/>
              <a:t> »</a:t>
            </a:r>
          </a:p>
          <a:p>
            <a:r>
              <a:rPr lang="fr-FR" sz="2500" dirty="0"/>
              <a:t>En écoutant le collationnement, le CR souligne la fréquence et archive le </a:t>
            </a:r>
            <a:r>
              <a:rPr lang="fr-FR" sz="2500" dirty="0" err="1"/>
              <a:t>strip</a:t>
            </a:r>
            <a:r>
              <a:rPr lang="fr-FR" sz="2500" dirty="0"/>
              <a:t>.</a:t>
            </a:r>
          </a:p>
          <a:p>
            <a:pPr marL="0" indent="0">
              <a:buNone/>
            </a:pPr>
            <a:endParaRPr lang="fr-FR" sz="2500" dirty="0"/>
          </a:p>
        </p:txBody>
      </p:sp>
      <p:sp>
        <p:nvSpPr>
          <p:cNvPr id="15" name="Rectangle 14"/>
          <p:cNvSpPr/>
          <p:nvPr/>
        </p:nvSpPr>
        <p:spPr>
          <a:xfrm>
            <a:off x="2772831" y="2336576"/>
            <a:ext cx="836083" cy="154967"/>
          </a:xfrm>
          <a:prstGeom prst="rect">
            <a:avLst/>
          </a:prstGeom>
          <a:solidFill>
            <a:srgbClr val="FEC677"/>
          </a:solidFill>
          <a:ln>
            <a:solidFill>
              <a:srgbClr val="FEC6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 flipV="1">
            <a:off x="2686053" y="2480958"/>
            <a:ext cx="963084" cy="340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3761318" y="1981788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3708403" y="1619253"/>
            <a:ext cx="58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370</a:t>
            </a:r>
            <a:endParaRPr lang="fr-FR" b="1" dirty="0">
              <a:solidFill>
                <a:srgbClr val="37C2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188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Strip</a:t>
            </a:r>
            <a:r>
              <a:rPr lang="fr-FR" dirty="0" smtClean="0"/>
              <a:t> 4</a:t>
            </a:r>
            <a:r>
              <a:rPr lang="fr-FR" dirty="0"/>
              <a:t> :</a:t>
            </a:r>
            <a:br>
              <a:rPr lang="fr-FR" dirty="0"/>
            </a:br>
            <a:r>
              <a:rPr lang="fr-FR" dirty="0" smtClean="0"/>
              <a:t>Intégrez-le</a:t>
            </a:r>
            <a:endParaRPr lang="fr-FR" dirty="0"/>
          </a:p>
        </p:txBody>
      </p:sp>
      <p:pic>
        <p:nvPicPr>
          <p:cNvPr id="3" name="Image 2" descr="Strip 5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2749550"/>
            <a:ext cx="8270013" cy="10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985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Strip 5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95" y="387354"/>
            <a:ext cx="8270013" cy="102960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84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« </a:t>
            </a:r>
            <a:r>
              <a:rPr lang="fr-FR" dirty="0" smtClean="0"/>
              <a:t>Alitalia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/>
              <a:t> »</a:t>
            </a:r>
          </a:p>
          <a:p>
            <a:r>
              <a:rPr lang="fr-FR" dirty="0"/>
              <a:t>Un </a:t>
            </a:r>
            <a:r>
              <a:rPr lang="fr-FR" dirty="0" err="1" smtClean="0"/>
              <a:t>boeing</a:t>
            </a:r>
            <a:r>
              <a:rPr lang="fr-FR" dirty="0" smtClean="0"/>
              <a:t> 734, </a:t>
            </a:r>
            <a:r>
              <a:rPr lang="fr-FR" dirty="0"/>
              <a:t>M.</a:t>
            </a:r>
            <a:r>
              <a:rPr lang="fr-FR" dirty="0" smtClean="0"/>
              <a:t>74 </a:t>
            </a:r>
            <a:r>
              <a:rPr lang="fr-FR" dirty="0"/>
              <a:t>en moyenne en </a:t>
            </a:r>
            <a:r>
              <a:rPr lang="fr-FR" dirty="0" smtClean="0"/>
              <a:t>croisière</a:t>
            </a:r>
          </a:p>
          <a:p>
            <a:r>
              <a:rPr lang="fr-FR" dirty="0" smtClean="0"/>
              <a:t>Pas de remarque particulière</a:t>
            </a:r>
            <a:endParaRPr lang="fr-FR" dirty="0"/>
          </a:p>
          <a:p>
            <a:r>
              <a:rPr lang="fr-FR" dirty="0"/>
              <a:t>Il vient de </a:t>
            </a:r>
            <a:r>
              <a:rPr lang="fr-FR" dirty="0" smtClean="0"/>
              <a:t>Venise </a:t>
            </a:r>
            <a:r>
              <a:rPr lang="fr-FR" dirty="0"/>
              <a:t>et va </a:t>
            </a:r>
            <a:r>
              <a:rPr lang="fr-FR" dirty="0" smtClean="0"/>
              <a:t>à Biarritz</a:t>
            </a:r>
            <a:endParaRPr lang="fr-FR" dirty="0"/>
          </a:p>
          <a:p>
            <a:r>
              <a:rPr lang="fr-FR" dirty="0"/>
              <a:t>Il aura donc une route </a:t>
            </a:r>
            <a:r>
              <a:rPr lang="fr-FR" dirty="0" smtClean="0"/>
              <a:t>Est-Ouest</a:t>
            </a:r>
            <a:r>
              <a:rPr lang="fr-FR" dirty="0"/>
              <a:t> : c'est cohérent avec </a:t>
            </a:r>
            <a:r>
              <a:rPr lang="fr-FR" dirty="0" smtClean="0"/>
              <a:t>JUVEN-MTL-ETORI route impaire</a:t>
            </a:r>
            <a:endParaRPr lang="fr-FR" dirty="0"/>
          </a:p>
          <a:p>
            <a:r>
              <a:rPr lang="fr-FR" dirty="0"/>
              <a:t>C'est aussi cohérent avec le niveau proposé en entrée : </a:t>
            </a:r>
            <a:r>
              <a:rPr lang="fr-FR" dirty="0" smtClean="0"/>
              <a:t>310 </a:t>
            </a:r>
            <a:r>
              <a:rPr lang="fr-FR" dirty="0"/>
              <a:t>niveau </a:t>
            </a:r>
            <a:r>
              <a:rPr lang="fr-FR" dirty="0" smtClean="0"/>
              <a:t>impair</a:t>
            </a:r>
            <a:endParaRPr lang="fr-FR" dirty="0"/>
          </a:p>
          <a:p>
            <a:r>
              <a:rPr lang="fr-FR" dirty="0"/>
              <a:t>Porte-</a:t>
            </a:r>
            <a:r>
              <a:rPr lang="fr-FR" dirty="0" err="1"/>
              <a:t>strip</a:t>
            </a:r>
            <a:r>
              <a:rPr lang="fr-FR" dirty="0"/>
              <a:t> </a:t>
            </a:r>
            <a:r>
              <a:rPr lang="fr-FR" dirty="0" smtClean="0"/>
              <a:t>rouge</a:t>
            </a:r>
            <a:endParaRPr lang="fr-FR" dirty="0"/>
          </a:p>
          <a:p>
            <a:r>
              <a:rPr lang="fr-FR" dirty="0"/>
              <a:t>Ce n'est pas un vol évolutif dans mon secteur : donc niveau de sortie </a:t>
            </a:r>
            <a:r>
              <a:rPr lang="fr-FR" dirty="0" smtClean="0"/>
              <a:t>310</a:t>
            </a:r>
            <a:endParaRPr lang="fr-FR" dirty="0"/>
          </a:p>
          <a:p>
            <a:r>
              <a:rPr lang="fr-FR" dirty="0"/>
              <a:t>Le secteur suivant est donc </a:t>
            </a:r>
            <a:r>
              <a:rPr lang="fr-FR" dirty="0" smtClean="0"/>
              <a:t>OS, </a:t>
            </a:r>
            <a:r>
              <a:rPr lang="fr-FR" dirty="0"/>
              <a:t>fréquence </a:t>
            </a:r>
            <a:r>
              <a:rPr lang="fr-FR" dirty="0" smtClean="0"/>
              <a:t>134,610</a:t>
            </a:r>
            <a:endParaRPr lang="fr-FR" dirty="0"/>
          </a:p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00495" y="387354"/>
            <a:ext cx="8270013" cy="10296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82606" y="444505"/>
            <a:ext cx="1365250" cy="26457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592669" y="804335"/>
            <a:ext cx="497416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297520" y="814918"/>
            <a:ext cx="751417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963084" y="994836"/>
            <a:ext cx="836084" cy="19049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5079999" y="455087"/>
            <a:ext cx="3354917" cy="42333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303184" y="455088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667004" y="476254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529418" y="1206501"/>
            <a:ext cx="846667" cy="210453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830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animBg="1"/>
      <p:bldP spid="9" grpId="1" build="allAtOnce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Quels sont les </a:t>
            </a:r>
            <a:r>
              <a:rPr lang="fr-FR" dirty="0"/>
              <a:t>conflits </a:t>
            </a:r>
            <a:r>
              <a:rPr lang="fr-FR" dirty="0" smtClean="0"/>
              <a:t>possibles 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800" y="3206749"/>
            <a:ext cx="8229600" cy="3554413"/>
          </a:xfrm>
        </p:spPr>
        <p:txBody>
          <a:bodyPr/>
          <a:lstStyle/>
          <a:p>
            <a:r>
              <a:rPr lang="fr-FR" sz="2500" dirty="0"/>
              <a:t>En entrée, ce vol peut être en conflit à </a:t>
            </a:r>
            <a:r>
              <a:rPr lang="fr-FR" sz="2500" dirty="0" smtClean="0"/>
              <a:t>GRENA</a:t>
            </a:r>
            <a:r>
              <a:rPr lang="fr-FR" sz="2500" dirty="0"/>
              <a:t> :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</a:t>
            </a:r>
            <a:r>
              <a:rPr lang="fr-FR" sz="2500" dirty="0" smtClean="0"/>
              <a:t>GRENA </a:t>
            </a:r>
            <a:r>
              <a:rPr lang="fr-FR" sz="2500" dirty="0"/>
              <a:t>pour les vols au même niveau.</a:t>
            </a:r>
          </a:p>
          <a:p>
            <a:r>
              <a:rPr lang="fr-FR" sz="2500" dirty="0"/>
              <a:t>En sortie,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</a:t>
            </a:r>
            <a:r>
              <a:rPr lang="fr-FR" sz="2500" dirty="0" smtClean="0"/>
              <a:t>ETORI </a:t>
            </a:r>
            <a:r>
              <a:rPr lang="fr-FR" sz="2500" dirty="0"/>
              <a:t>pour les vols au même niveau.</a:t>
            </a:r>
          </a:p>
          <a:p>
            <a:endParaRPr lang="fr-FR" dirty="0"/>
          </a:p>
        </p:txBody>
      </p:sp>
      <p:grpSp>
        <p:nvGrpSpPr>
          <p:cNvPr id="4" name="Grouper 3"/>
          <p:cNvGrpSpPr/>
          <p:nvPr/>
        </p:nvGrpSpPr>
        <p:grpSpPr>
          <a:xfrm>
            <a:off x="552450" y="1289050"/>
            <a:ext cx="8270013" cy="1029600"/>
            <a:chOff x="552450" y="1289050"/>
            <a:chExt cx="8270013" cy="1029600"/>
          </a:xfrm>
        </p:grpSpPr>
        <p:pic>
          <p:nvPicPr>
            <p:cNvPr id="7" name="Image 6" descr="Strip 5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2450" y="1289050"/>
              <a:ext cx="8270013" cy="102960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552450" y="1289050"/>
              <a:ext cx="8270013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615057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 secteur m'envoie ce vol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endParaRPr lang="fr-FR" sz="4000" dirty="0"/>
          </a:p>
          <a:p>
            <a:pPr marL="0" indent="0" algn="ctr">
              <a:buNone/>
            </a:pPr>
            <a:r>
              <a:rPr lang="fr-FR" sz="4000" dirty="0" smtClean="0"/>
              <a:t>Secteur M2</a:t>
            </a:r>
            <a:endParaRPr lang="fr-FR" sz="4000" dirty="0"/>
          </a:p>
          <a:p>
            <a:endParaRPr lang="fr-FR" dirty="0"/>
          </a:p>
        </p:txBody>
      </p:sp>
      <p:grpSp>
        <p:nvGrpSpPr>
          <p:cNvPr id="7" name="Grouper 6"/>
          <p:cNvGrpSpPr/>
          <p:nvPr/>
        </p:nvGrpSpPr>
        <p:grpSpPr>
          <a:xfrm>
            <a:off x="552450" y="1416046"/>
            <a:ext cx="8270013" cy="1029600"/>
            <a:chOff x="552450" y="1289050"/>
            <a:chExt cx="8270013" cy="1029600"/>
          </a:xfrm>
        </p:grpSpPr>
        <p:pic>
          <p:nvPicPr>
            <p:cNvPr id="8" name="Image 7" descr="Strip 5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2450" y="1289050"/>
              <a:ext cx="8270013" cy="10296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2450" y="1289050"/>
              <a:ext cx="8270013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866090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r 9"/>
          <p:cNvGrpSpPr/>
          <p:nvPr/>
        </p:nvGrpSpPr>
        <p:grpSpPr>
          <a:xfrm>
            <a:off x="552450" y="1289050"/>
            <a:ext cx="8270013" cy="1029600"/>
            <a:chOff x="552450" y="1289050"/>
            <a:chExt cx="8270013" cy="1029600"/>
          </a:xfrm>
        </p:grpSpPr>
        <p:pic>
          <p:nvPicPr>
            <p:cNvPr id="11" name="Image 10" descr="Strip 5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2450" y="1289050"/>
              <a:ext cx="8270013" cy="1029600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/>
          </p:nvSpPr>
          <p:spPr>
            <a:xfrm>
              <a:off x="552450" y="1289050"/>
              <a:ext cx="8270013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CO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8151" y="3725334"/>
            <a:ext cx="8229600" cy="13758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4000" dirty="0" smtClean="0"/>
              <a:t>Le CO note 310 en case AFL après identification du vol stable à 310</a:t>
            </a:r>
          </a:p>
          <a:p>
            <a:pPr marL="0" indent="0">
              <a:buNone/>
            </a:pPr>
            <a:r>
              <a:rPr lang="fr-FR" sz="4000" dirty="0" smtClean="0"/>
              <a:t>Le CO accepte le vol en entrée, pas de conflit</a:t>
            </a:r>
          </a:p>
          <a:p>
            <a:pPr marL="0" indent="0">
              <a:buNone/>
            </a:pPr>
            <a:r>
              <a:rPr lang="fr-FR" sz="4000" dirty="0" smtClean="0"/>
              <a:t>Le CO valide le niveau de sortie : pas de problème de sortante</a:t>
            </a:r>
          </a:p>
          <a:p>
            <a:pPr marL="0" indent="0">
              <a:buNone/>
            </a:pPr>
            <a:endParaRPr lang="fr-FR" sz="4000" dirty="0"/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651251" y="1311891"/>
            <a:ext cx="529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4F81BD"/>
                </a:solidFill>
              </a:rPr>
              <a:t>310</a:t>
            </a:r>
            <a:endParaRPr lang="fr-FR" b="1" dirty="0">
              <a:solidFill>
                <a:srgbClr val="4F81BD"/>
              </a:solidFill>
            </a:endParaRPr>
          </a:p>
        </p:txBody>
      </p:sp>
      <p:cxnSp>
        <p:nvCxnSpPr>
          <p:cNvPr id="19" name="Connecteur droit 18"/>
          <p:cNvCxnSpPr/>
          <p:nvPr/>
        </p:nvCxnSpPr>
        <p:spPr>
          <a:xfrm>
            <a:off x="4444998" y="1566343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777065" y="1587048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23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r 4"/>
          <p:cNvGrpSpPr/>
          <p:nvPr/>
        </p:nvGrpSpPr>
        <p:grpSpPr>
          <a:xfrm>
            <a:off x="552450" y="1289050"/>
            <a:ext cx="8270013" cy="1029600"/>
            <a:chOff x="552450" y="1289050"/>
            <a:chExt cx="8270013" cy="1029600"/>
          </a:xfrm>
        </p:grpSpPr>
        <p:grpSp>
          <p:nvGrpSpPr>
            <p:cNvPr id="12" name="Grouper 11"/>
            <p:cNvGrpSpPr/>
            <p:nvPr/>
          </p:nvGrpSpPr>
          <p:grpSpPr>
            <a:xfrm>
              <a:off x="552450" y="1289050"/>
              <a:ext cx="8270013" cy="1029600"/>
              <a:chOff x="552450" y="1289050"/>
              <a:chExt cx="8270013" cy="1029600"/>
            </a:xfrm>
          </p:grpSpPr>
          <p:pic>
            <p:nvPicPr>
              <p:cNvPr id="13" name="Image 12" descr="Strip 5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2450" y="1289050"/>
                <a:ext cx="8270013" cy="1029600"/>
              </a:xfrm>
              <a:prstGeom prst="rect">
                <a:avLst/>
              </a:prstGeom>
            </p:spPr>
          </p:pic>
          <p:sp>
            <p:nvSpPr>
              <p:cNvPr id="15" name="Rectangle 14"/>
              <p:cNvSpPr/>
              <p:nvPr/>
            </p:nvSpPr>
            <p:spPr>
              <a:xfrm>
                <a:off x="552450" y="1289050"/>
                <a:ext cx="8270013" cy="1029600"/>
              </a:xfrm>
              <a:prstGeom prst="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22" name="Connecteur droit 21"/>
            <p:cNvCxnSpPr/>
            <p:nvPr/>
          </p:nvCxnSpPr>
          <p:spPr>
            <a:xfrm>
              <a:off x="2777065" y="158704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>
              <a:off x="4411131" y="1580246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ZoneTexte 23"/>
            <p:cNvSpPr txBox="1"/>
            <p:nvPr/>
          </p:nvSpPr>
          <p:spPr>
            <a:xfrm>
              <a:off x="3651251" y="1311891"/>
              <a:ext cx="52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310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118" y="3767667"/>
            <a:ext cx="8229600" cy="2612496"/>
          </a:xfrm>
        </p:spPr>
        <p:txBody>
          <a:bodyPr/>
          <a:lstStyle/>
          <a:p>
            <a:pPr marL="0" indent="0">
              <a:buNone/>
            </a:pPr>
            <a:r>
              <a:rPr lang="fr-FR" sz="2500" dirty="0"/>
              <a:t>Au moment du premier appel de l'avion, le CR souligne l'AFL</a:t>
            </a:r>
          </a:p>
          <a:p>
            <a:endParaRPr lang="fr-FR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3708403" y="163775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333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r 15"/>
          <p:cNvGrpSpPr/>
          <p:nvPr/>
        </p:nvGrpSpPr>
        <p:grpSpPr>
          <a:xfrm>
            <a:off x="552450" y="1289050"/>
            <a:ext cx="8270013" cy="1029600"/>
            <a:chOff x="552450" y="1289050"/>
            <a:chExt cx="8270013" cy="1029600"/>
          </a:xfrm>
        </p:grpSpPr>
        <p:grpSp>
          <p:nvGrpSpPr>
            <p:cNvPr id="18" name="Grouper 17"/>
            <p:cNvGrpSpPr/>
            <p:nvPr/>
          </p:nvGrpSpPr>
          <p:grpSpPr>
            <a:xfrm>
              <a:off x="552450" y="1289050"/>
              <a:ext cx="8270013" cy="1029600"/>
              <a:chOff x="552450" y="1289050"/>
              <a:chExt cx="8270013" cy="1029600"/>
            </a:xfrm>
          </p:grpSpPr>
          <p:pic>
            <p:nvPicPr>
              <p:cNvPr id="30" name="Image 29" descr="Strip 5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2450" y="1289050"/>
                <a:ext cx="8270013" cy="1029600"/>
              </a:xfrm>
              <a:prstGeom prst="rect">
                <a:avLst/>
              </a:prstGeom>
            </p:spPr>
          </p:pic>
          <p:sp>
            <p:nvSpPr>
              <p:cNvPr id="31" name="Rectangle 30"/>
              <p:cNvSpPr/>
              <p:nvPr/>
            </p:nvSpPr>
            <p:spPr>
              <a:xfrm>
                <a:off x="552450" y="1289050"/>
                <a:ext cx="8270013" cy="1029600"/>
              </a:xfrm>
              <a:prstGeom prst="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27" name="Connecteur droit 26"/>
            <p:cNvCxnSpPr/>
            <p:nvPr/>
          </p:nvCxnSpPr>
          <p:spPr>
            <a:xfrm>
              <a:off x="2777065" y="158704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/>
            <p:cNvCxnSpPr/>
            <p:nvPr/>
          </p:nvCxnSpPr>
          <p:spPr>
            <a:xfrm>
              <a:off x="4411131" y="1580246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ZoneTexte 28"/>
            <p:cNvSpPr txBox="1"/>
            <p:nvPr/>
          </p:nvSpPr>
          <p:spPr>
            <a:xfrm>
              <a:off x="3651251" y="1311891"/>
              <a:ext cx="52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310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Sur quelle fréquence je shoote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735917"/>
            <a:ext cx="8229600" cy="2390246"/>
          </a:xfrm>
        </p:spPr>
        <p:txBody>
          <a:bodyPr>
            <a:normAutofit/>
          </a:bodyPr>
          <a:lstStyle/>
          <a:p>
            <a:r>
              <a:rPr lang="fr-FR" sz="2500" dirty="0"/>
              <a:t>« </a:t>
            </a:r>
            <a:r>
              <a:rPr lang="fr-FR" sz="2500" dirty="0" smtClean="0"/>
              <a:t>Alitalia 222, contact Bordeaux 134,610</a:t>
            </a:r>
            <a:r>
              <a:rPr lang="fr-FR" sz="2500" dirty="0"/>
              <a:t> »</a:t>
            </a:r>
          </a:p>
          <a:p>
            <a:r>
              <a:rPr lang="fr-FR" sz="2500" dirty="0"/>
              <a:t>En écoutant le collationnement, le CR souligne la fréquence et archive le </a:t>
            </a:r>
            <a:r>
              <a:rPr lang="fr-FR" sz="2500" dirty="0" err="1"/>
              <a:t>strip</a:t>
            </a:r>
            <a:r>
              <a:rPr lang="fr-FR" sz="2500" dirty="0"/>
              <a:t>.</a:t>
            </a:r>
          </a:p>
          <a:p>
            <a:pPr marL="0" indent="0">
              <a:buNone/>
            </a:pPr>
            <a:endParaRPr lang="fr-FR" sz="2500" dirty="0"/>
          </a:p>
        </p:txBody>
      </p:sp>
      <p:sp>
        <p:nvSpPr>
          <p:cNvPr id="15" name="Rectangle 14"/>
          <p:cNvSpPr/>
          <p:nvPr/>
        </p:nvSpPr>
        <p:spPr>
          <a:xfrm>
            <a:off x="2624664" y="2131933"/>
            <a:ext cx="836083" cy="154967"/>
          </a:xfrm>
          <a:prstGeom prst="rect">
            <a:avLst/>
          </a:prstGeom>
          <a:solidFill>
            <a:srgbClr val="FEC677"/>
          </a:solidFill>
          <a:ln>
            <a:solidFill>
              <a:srgbClr val="FEC6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 flipV="1">
            <a:off x="2561166" y="2285200"/>
            <a:ext cx="963084" cy="340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3708403" y="1662756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887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84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« Air France 1052 »</a:t>
            </a:r>
          </a:p>
          <a:p>
            <a:r>
              <a:rPr lang="fr-FR" dirty="0"/>
              <a:t>Un airbus A320, M.78 en moyenne en </a:t>
            </a:r>
            <a:r>
              <a:rPr lang="fr-FR" dirty="0" smtClean="0"/>
              <a:t>croisière</a:t>
            </a:r>
          </a:p>
          <a:p>
            <a:r>
              <a:rPr lang="fr-FR" dirty="0" smtClean="0"/>
              <a:t>Pas de remarque particulière</a:t>
            </a:r>
            <a:endParaRPr lang="fr-FR" dirty="0"/>
          </a:p>
          <a:p>
            <a:r>
              <a:rPr lang="fr-FR" dirty="0"/>
              <a:t>Il vient de Toulouse Blagnac et va à Bologne en Italie</a:t>
            </a:r>
          </a:p>
          <a:p>
            <a:r>
              <a:rPr lang="fr-FR" dirty="0"/>
              <a:t>Il aura donc une route Ouest-Est : c'est cohérent avec ETORI-MTL-JUVEN route paire</a:t>
            </a:r>
          </a:p>
          <a:p>
            <a:r>
              <a:rPr lang="fr-FR" dirty="0"/>
              <a:t>C'est aussi cohérent avec le niveau proposé en entrée : 380 niveau pair</a:t>
            </a:r>
          </a:p>
          <a:p>
            <a:r>
              <a:rPr lang="fr-FR" dirty="0"/>
              <a:t>Porte-</a:t>
            </a:r>
            <a:r>
              <a:rPr lang="fr-FR" dirty="0" err="1"/>
              <a:t>strip</a:t>
            </a:r>
            <a:r>
              <a:rPr lang="fr-FR" dirty="0"/>
              <a:t> vert</a:t>
            </a:r>
          </a:p>
          <a:p>
            <a:r>
              <a:rPr lang="fr-FR" dirty="0"/>
              <a:t>Ce n'est pas un vol évolutif dans mon secteur : donc niveau de sortie 380</a:t>
            </a:r>
          </a:p>
          <a:p>
            <a:r>
              <a:rPr lang="fr-FR" dirty="0"/>
              <a:t>Le secteur suivant est donc M2, fréquence 130,275</a:t>
            </a:r>
          </a:p>
          <a:p>
            <a:endParaRPr lang="fr-FR" dirty="0"/>
          </a:p>
        </p:txBody>
      </p:sp>
      <p:grpSp>
        <p:nvGrpSpPr>
          <p:cNvPr id="4" name="Grouper 3"/>
          <p:cNvGrpSpPr/>
          <p:nvPr/>
        </p:nvGrpSpPr>
        <p:grpSpPr>
          <a:xfrm>
            <a:off x="579967" y="366188"/>
            <a:ext cx="7962900" cy="1029600"/>
            <a:chOff x="584200" y="2895600"/>
            <a:chExt cx="7962900" cy="1029600"/>
          </a:xfrm>
        </p:grpSpPr>
        <p:pic>
          <p:nvPicPr>
            <p:cNvPr id="5" name="Image 4" descr="Strip 1 bis.jpe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" b="3487"/>
            <a:stretch/>
          </p:blipFill>
          <p:spPr>
            <a:xfrm>
              <a:off x="584200" y="2895600"/>
              <a:ext cx="7962900" cy="10296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4328583" y="3175001"/>
              <a:ext cx="232834" cy="729033"/>
            </a:xfrm>
            <a:prstGeom prst="rect">
              <a:avLst/>
            </a:prstGeom>
            <a:solidFill>
              <a:srgbClr val="FEC677"/>
            </a:solidFill>
            <a:ln>
              <a:solidFill>
                <a:srgbClr val="FEC67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EC677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672417" y="2995083"/>
              <a:ext cx="381000" cy="179918"/>
            </a:xfrm>
            <a:prstGeom prst="rect">
              <a:avLst/>
            </a:prstGeom>
            <a:solidFill>
              <a:srgbClr val="FEC677"/>
            </a:solidFill>
            <a:ln>
              <a:solidFill>
                <a:srgbClr val="FEC67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Rectangle 7"/>
          <p:cNvSpPr/>
          <p:nvPr/>
        </p:nvSpPr>
        <p:spPr>
          <a:xfrm>
            <a:off x="579967" y="366188"/>
            <a:ext cx="7962900" cy="1029600"/>
          </a:xfrm>
          <a:prstGeom prst="rect">
            <a:avLst/>
          </a:prstGeom>
          <a:noFill/>
          <a:ln w="63500">
            <a:solidFill>
              <a:srgbClr val="37C2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641351" y="444505"/>
            <a:ext cx="1365250" cy="26457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56167" y="825501"/>
            <a:ext cx="497416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365250" y="814918"/>
            <a:ext cx="751417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963084" y="994836"/>
            <a:ext cx="836084" cy="19049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974169" y="455087"/>
            <a:ext cx="3354917" cy="42333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260852" y="476254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667004" y="476254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571750" y="1185335"/>
            <a:ext cx="846667" cy="210453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113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animBg="1"/>
      <p:bldP spid="9" grpId="1" build="allAtOnce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Strip</a:t>
            </a:r>
            <a:r>
              <a:rPr lang="fr-FR" dirty="0" smtClean="0"/>
              <a:t> 5</a:t>
            </a:r>
            <a:r>
              <a:rPr lang="fr-FR" dirty="0"/>
              <a:t> :</a:t>
            </a:r>
            <a:br>
              <a:rPr lang="fr-FR" dirty="0"/>
            </a:br>
            <a:r>
              <a:rPr lang="fr-FR" dirty="0" smtClean="0"/>
              <a:t>Intégrez-le</a:t>
            </a:r>
            <a:endParaRPr lang="fr-FR" dirty="0"/>
          </a:p>
        </p:txBody>
      </p:sp>
      <p:pic>
        <p:nvPicPr>
          <p:cNvPr id="4" name="Image 3" descr="Strip 7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67" y="2874433"/>
            <a:ext cx="7963313" cy="10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697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84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« </a:t>
            </a:r>
            <a:r>
              <a:rPr lang="fr-FR" dirty="0" smtClean="0"/>
              <a:t>Iberia six five one</a:t>
            </a:r>
            <a:r>
              <a:rPr lang="fr-FR" dirty="0"/>
              <a:t> »</a:t>
            </a:r>
          </a:p>
          <a:p>
            <a:r>
              <a:rPr lang="fr-FR" dirty="0"/>
              <a:t>Un </a:t>
            </a:r>
            <a:r>
              <a:rPr lang="fr-FR" dirty="0" err="1" smtClean="0"/>
              <a:t>boeing</a:t>
            </a:r>
            <a:r>
              <a:rPr lang="fr-FR" dirty="0" smtClean="0"/>
              <a:t> 747, M.84 </a:t>
            </a:r>
            <a:r>
              <a:rPr lang="fr-FR" dirty="0"/>
              <a:t>en moyenne en </a:t>
            </a:r>
            <a:r>
              <a:rPr lang="fr-FR" dirty="0" smtClean="0"/>
              <a:t>croisière</a:t>
            </a:r>
          </a:p>
          <a:p>
            <a:r>
              <a:rPr lang="fr-FR" dirty="0" smtClean="0"/>
              <a:t>Pas de remarque particulière</a:t>
            </a:r>
            <a:endParaRPr lang="fr-FR" dirty="0"/>
          </a:p>
          <a:p>
            <a:r>
              <a:rPr lang="fr-FR" dirty="0"/>
              <a:t>Il vient de </a:t>
            </a:r>
            <a:r>
              <a:rPr lang="fr-FR" dirty="0" smtClean="0"/>
              <a:t>Barcelone </a:t>
            </a:r>
            <a:r>
              <a:rPr lang="fr-FR" dirty="0"/>
              <a:t>et va </a:t>
            </a:r>
            <a:r>
              <a:rPr lang="fr-FR" dirty="0" smtClean="0"/>
              <a:t>à Paris Charles De Gaulle</a:t>
            </a:r>
            <a:endParaRPr lang="fr-FR" dirty="0"/>
          </a:p>
          <a:p>
            <a:r>
              <a:rPr lang="fr-FR" dirty="0"/>
              <a:t>Il aura donc une route </a:t>
            </a:r>
            <a:r>
              <a:rPr lang="fr-FR" dirty="0" smtClean="0"/>
              <a:t>Sud-Nord</a:t>
            </a:r>
            <a:r>
              <a:rPr lang="fr-FR" dirty="0"/>
              <a:t> : c'est cohérent avec </a:t>
            </a:r>
            <a:r>
              <a:rPr lang="fr-FR" dirty="0" smtClean="0"/>
              <a:t>MAJOR-MTL-CFA route paire</a:t>
            </a:r>
            <a:endParaRPr lang="fr-FR" dirty="0"/>
          </a:p>
          <a:p>
            <a:r>
              <a:rPr lang="fr-FR" dirty="0"/>
              <a:t>C'est aussi cohérent avec le niveau proposé en entrée : </a:t>
            </a:r>
            <a:r>
              <a:rPr lang="fr-FR" dirty="0" smtClean="0"/>
              <a:t>400 </a:t>
            </a:r>
            <a:r>
              <a:rPr lang="fr-FR" dirty="0"/>
              <a:t>niveau </a:t>
            </a:r>
            <a:r>
              <a:rPr lang="fr-FR" dirty="0" smtClean="0"/>
              <a:t>pair</a:t>
            </a:r>
            <a:endParaRPr lang="fr-FR" dirty="0"/>
          </a:p>
          <a:p>
            <a:r>
              <a:rPr lang="fr-FR" dirty="0"/>
              <a:t>Porte-</a:t>
            </a:r>
            <a:r>
              <a:rPr lang="fr-FR" dirty="0" err="1"/>
              <a:t>strip</a:t>
            </a:r>
            <a:r>
              <a:rPr lang="fr-FR" dirty="0"/>
              <a:t> </a:t>
            </a:r>
            <a:r>
              <a:rPr lang="fr-FR" dirty="0" smtClean="0"/>
              <a:t>vert</a:t>
            </a:r>
            <a:endParaRPr lang="fr-FR" dirty="0"/>
          </a:p>
          <a:p>
            <a:r>
              <a:rPr lang="fr-FR" dirty="0"/>
              <a:t>Ce n'est pas un vol évolutif dans mon secteur : donc niveau de sortie </a:t>
            </a:r>
            <a:r>
              <a:rPr lang="fr-FR" dirty="0" smtClean="0"/>
              <a:t>400</a:t>
            </a:r>
            <a:endParaRPr lang="fr-FR" dirty="0"/>
          </a:p>
          <a:p>
            <a:r>
              <a:rPr lang="fr-FR" dirty="0"/>
              <a:t>Le secteur suivant est donc </a:t>
            </a:r>
            <a:r>
              <a:rPr lang="fr-FR" dirty="0" smtClean="0"/>
              <a:t>N3, </a:t>
            </a:r>
            <a:r>
              <a:rPr lang="fr-FR" dirty="0"/>
              <a:t>fréquence </a:t>
            </a:r>
            <a:r>
              <a:rPr lang="fr-FR" dirty="0" smtClean="0"/>
              <a:t>131,175</a:t>
            </a:r>
            <a:endParaRPr lang="fr-FR" dirty="0"/>
          </a:p>
          <a:p>
            <a:endParaRPr lang="fr-FR" dirty="0"/>
          </a:p>
        </p:txBody>
      </p:sp>
      <p:pic>
        <p:nvPicPr>
          <p:cNvPr id="17" name="Image 16" descr="Strip 7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69" y="363623"/>
            <a:ext cx="7963313" cy="1029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92669" y="387354"/>
            <a:ext cx="7963313" cy="1029600"/>
          </a:xfrm>
          <a:prstGeom prst="rect">
            <a:avLst/>
          </a:prstGeom>
          <a:noFill/>
          <a:ln w="63500">
            <a:solidFill>
              <a:srgbClr val="37C2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50857" y="444505"/>
            <a:ext cx="1365250" cy="26457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35001" y="804335"/>
            <a:ext cx="497416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350435" y="793752"/>
            <a:ext cx="751417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963084" y="994836"/>
            <a:ext cx="836084" cy="19049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953003" y="455087"/>
            <a:ext cx="3354917" cy="42333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303184" y="455088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667004" y="476254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529418" y="1206501"/>
            <a:ext cx="846667" cy="210453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103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animBg="1"/>
      <p:bldP spid="9" grpId="1" build="allAtOnce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Quels sont les </a:t>
            </a:r>
            <a:r>
              <a:rPr lang="fr-FR" dirty="0"/>
              <a:t>conflits </a:t>
            </a:r>
            <a:r>
              <a:rPr lang="fr-FR" dirty="0" smtClean="0"/>
              <a:t>possibles 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800" y="3206749"/>
            <a:ext cx="8229600" cy="3554413"/>
          </a:xfrm>
        </p:spPr>
        <p:txBody>
          <a:bodyPr/>
          <a:lstStyle/>
          <a:p>
            <a:r>
              <a:rPr lang="fr-FR" sz="2500" dirty="0"/>
              <a:t>En entrée, ce vol peut être en conflit à </a:t>
            </a:r>
            <a:r>
              <a:rPr lang="fr-FR" sz="2500" dirty="0" smtClean="0"/>
              <a:t>MTL</a:t>
            </a:r>
            <a:r>
              <a:rPr lang="fr-FR" sz="2500" dirty="0"/>
              <a:t> :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</a:t>
            </a:r>
            <a:r>
              <a:rPr lang="fr-FR" sz="2500" dirty="0" smtClean="0"/>
              <a:t>MTL </a:t>
            </a:r>
            <a:r>
              <a:rPr lang="fr-FR" sz="2500" dirty="0"/>
              <a:t>pour les vols au même niveau.</a:t>
            </a:r>
          </a:p>
          <a:p>
            <a:r>
              <a:rPr lang="fr-FR" sz="2500" dirty="0"/>
              <a:t>En sortie,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</a:t>
            </a:r>
            <a:r>
              <a:rPr lang="fr-FR" sz="2500" dirty="0" smtClean="0"/>
              <a:t>MINDI </a:t>
            </a:r>
            <a:r>
              <a:rPr lang="fr-FR" sz="2500" dirty="0"/>
              <a:t>pour les vols au même niveau.</a:t>
            </a:r>
          </a:p>
          <a:p>
            <a:endParaRPr lang="fr-FR" dirty="0"/>
          </a:p>
        </p:txBody>
      </p:sp>
      <p:grpSp>
        <p:nvGrpSpPr>
          <p:cNvPr id="5" name="Grouper 4"/>
          <p:cNvGrpSpPr/>
          <p:nvPr/>
        </p:nvGrpSpPr>
        <p:grpSpPr>
          <a:xfrm>
            <a:off x="618067" y="1265766"/>
            <a:ext cx="7963313" cy="1029600"/>
            <a:chOff x="618067" y="1265766"/>
            <a:chExt cx="7963313" cy="1029600"/>
          </a:xfrm>
        </p:grpSpPr>
        <p:pic>
          <p:nvPicPr>
            <p:cNvPr id="9" name="Image 8" descr="Strip 7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67" y="1265766"/>
              <a:ext cx="7963313" cy="1029600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618067" y="1265766"/>
              <a:ext cx="7963313" cy="10296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457511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 secteur m'envoie ce vol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endParaRPr lang="fr-FR" sz="4000" dirty="0"/>
          </a:p>
          <a:p>
            <a:pPr marL="0" indent="0" algn="ctr">
              <a:buNone/>
            </a:pPr>
            <a:r>
              <a:rPr lang="fr-FR" sz="4000" dirty="0" smtClean="0"/>
              <a:t>Secteur S3</a:t>
            </a:r>
            <a:endParaRPr lang="fr-FR" sz="4000" dirty="0"/>
          </a:p>
          <a:p>
            <a:endParaRPr lang="fr-FR" dirty="0"/>
          </a:p>
        </p:txBody>
      </p:sp>
      <p:grpSp>
        <p:nvGrpSpPr>
          <p:cNvPr id="10" name="Grouper 9"/>
          <p:cNvGrpSpPr/>
          <p:nvPr/>
        </p:nvGrpSpPr>
        <p:grpSpPr>
          <a:xfrm>
            <a:off x="618067" y="1265766"/>
            <a:ext cx="7963313" cy="1029600"/>
            <a:chOff x="618067" y="1265766"/>
            <a:chExt cx="7963313" cy="1029600"/>
          </a:xfrm>
        </p:grpSpPr>
        <p:pic>
          <p:nvPicPr>
            <p:cNvPr id="11" name="Image 10" descr="Strip 7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67" y="1265766"/>
              <a:ext cx="7963313" cy="1029600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618067" y="1265766"/>
              <a:ext cx="7963313" cy="10296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019572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r 11"/>
          <p:cNvGrpSpPr/>
          <p:nvPr/>
        </p:nvGrpSpPr>
        <p:grpSpPr>
          <a:xfrm>
            <a:off x="618067" y="1265766"/>
            <a:ext cx="7963313" cy="1029600"/>
            <a:chOff x="618067" y="1265766"/>
            <a:chExt cx="7963313" cy="1029600"/>
          </a:xfrm>
        </p:grpSpPr>
        <p:pic>
          <p:nvPicPr>
            <p:cNvPr id="13" name="Image 12" descr="Strip 7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67" y="1265766"/>
              <a:ext cx="7963313" cy="1029600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618067" y="1265766"/>
              <a:ext cx="7963313" cy="10296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CO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8151" y="3725334"/>
            <a:ext cx="8229600" cy="13758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4000" dirty="0" smtClean="0"/>
              <a:t>Le CO note 400 en case AFL après identification du vol stable à 400</a:t>
            </a:r>
          </a:p>
          <a:p>
            <a:pPr marL="0" indent="0">
              <a:buNone/>
            </a:pPr>
            <a:r>
              <a:rPr lang="fr-FR" sz="4000" dirty="0" smtClean="0"/>
              <a:t>Le CO accepte le vol en entrée, pas de conflit</a:t>
            </a:r>
          </a:p>
          <a:p>
            <a:pPr marL="0" indent="0">
              <a:buNone/>
            </a:pPr>
            <a:r>
              <a:rPr lang="fr-FR" sz="4000" dirty="0" smtClean="0"/>
              <a:t>Le CO valide le niveau de sortie : pas de problème de sortante</a:t>
            </a:r>
          </a:p>
          <a:p>
            <a:pPr marL="0" indent="0">
              <a:buNone/>
            </a:pPr>
            <a:endParaRPr lang="fr-FR" sz="4000" dirty="0"/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651251" y="1311891"/>
            <a:ext cx="529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4F81BD"/>
                </a:solidFill>
              </a:rPr>
              <a:t>400</a:t>
            </a:r>
            <a:endParaRPr lang="fr-FR" b="1" dirty="0">
              <a:solidFill>
                <a:srgbClr val="4F81BD"/>
              </a:solidFill>
            </a:endParaRPr>
          </a:p>
        </p:txBody>
      </p:sp>
      <p:cxnSp>
        <p:nvCxnSpPr>
          <p:cNvPr id="19" name="Connecteur droit 18"/>
          <p:cNvCxnSpPr/>
          <p:nvPr/>
        </p:nvCxnSpPr>
        <p:spPr>
          <a:xfrm>
            <a:off x="4360334" y="1566343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777065" y="1587048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673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r 3"/>
          <p:cNvGrpSpPr/>
          <p:nvPr/>
        </p:nvGrpSpPr>
        <p:grpSpPr>
          <a:xfrm>
            <a:off x="618067" y="1265766"/>
            <a:ext cx="7963313" cy="1029600"/>
            <a:chOff x="618067" y="1265766"/>
            <a:chExt cx="7963313" cy="1029600"/>
          </a:xfrm>
        </p:grpSpPr>
        <p:grpSp>
          <p:nvGrpSpPr>
            <p:cNvPr id="16" name="Grouper 15"/>
            <p:cNvGrpSpPr/>
            <p:nvPr/>
          </p:nvGrpSpPr>
          <p:grpSpPr>
            <a:xfrm>
              <a:off x="618067" y="1265766"/>
              <a:ext cx="7963313" cy="1029600"/>
              <a:chOff x="618067" y="1265766"/>
              <a:chExt cx="7963313" cy="1029600"/>
            </a:xfrm>
          </p:grpSpPr>
          <p:pic>
            <p:nvPicPr>
              <p:cNvPr id="17" name="Image 16" descr="Strip 7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067" y="1265766"/>
                <a:ext cx="7963313" cy="1029600"/>
              </a:xfrm>
              <a:prstGeom prst="rect">
                <a:avLst/>
              </a:prstGeom>
            </p:spPr>
          </p:pic>
          <p:sp>
            <p:nvSpPr>
              <p:cNvPr id="18" name="Rectangle 17"/>
              <p:cNvSpPr/>
              <p:nvPr/>
            </p:nvSpPr>
            <p:spPr>
              <a:xfrm>
                <a:off x="618067" y="1265766"/>
                <a:ext cx="7963313" cy="1029600"/>
              </a:xfrm>
              <a:prstGeom prst="rect">
                <a:avLst/>
              </a:prstGeom>
              <a:noFill/>
              <a:ln w="63500">
                <a:solidFill>
                  <a:srgbClr val="37C24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19" name="Connecteur droit 18"/>
            <p:cNvCxnSpPr/>
            <p:nvPr/>
          </p:nvCxnSpPr>
          <p:spPr>
            <a:xfrm>
              <a:off x="2777065" y="158704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4368799" y="158704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ZoneTexte 20"/>
            <p:cNvSpPr txBox="1"/>
            <p:nvPr/>
          </p:nvSpPr>
          <p:spPr>
            <a:xfrm>
              <a:off x="3630085" y="1311891"/>
              <a:ext cx="52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400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118" y="3767667"/>
            <a:ext cx="8229600" cy="2612496"/>
          </a:xfrm>
        </p:spPr>
        <p:txBody>
          <a:bodyPr/>
          <a:lstStyle/>
          <a:p>
            <a:pPr marL="0" indent="0">
              <a:buNone/>
            </a:pPr>
            <a:r>
              <a:rPr lang="fr-FR" sz="2500" dirty="0"/>
              <a:t>Au moment du premier appel de l'avion, le CR souligne l'AFL</a:t>
            </a:r>
          </a:p>
          <a:p>
            <a:endParaRPr lang="fr-FR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3708403" y="163775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11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r 13"/>
          <p:cNvGrpSpPr/>
          <p:nvPr/>
        </p:nvGrpSpPr>
        <p:grpSpPr>
          <a:xfrm>
            <a:off x="618067" y="1265766"/>
            <a:ext cx="7963313" cy="1029600"/>
            <a:chOff x="618067" y="1265766"/>
            <a:chExt cx="7963313" cy="1029600"/>
          </a:xfrm>
        </p:grpSpPr>
        <p:grpSp>
          <p:nvGrpSpPr>
            <p:cNvPr id="19" name="Grouper 18"/>
            <p:cNvGrpSpPr/>
            <p:nvPr/>
          </p:nvGrpSpPr>
          <p:grpSpPr>
            <a:xfrm>
              <a:off x="618067" y="1265766"/>
              <a:ext cx="7963313" cy="1029600"/>
              <a:chOff x="618067" y="1265766"/>
              <a:chExt cx="7963313" cy="1029600"/>
            </a:xfrm>
          </p:grpSpPr>
          <p:pic>
            <p:nvPicPr>
              <p:cNvPr id="23" name="Image 22" descr="Strip 7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067" y="1265766"/>
                <a:ext cx="7963313" cy="1029600"/>
              </a:xfrm>
              <a:prstGeom prst="rect">
                <a:avLst/>
              </a:prstGeom>
            </p:spPr>
          </p:pic>
          <p:sp>
            <p:nvSpPr>
              <p:cNvPr id="24" name="Rectangle 23"/>
              <p:cNvSpPr/>
              <p:nvPr/>
            </p:nvSpPr>
            <p:spPr>
              <a:xfrm>
                <a:off x="618067" y="1265766"/>
                <a:ext cx="7963313" cy="1029600"/>
              </a:xfrm>
              <a:prstGeom prst="rect">
                <a:avLst/>
              </a:prstGeom>
              <a:noFill/>
              <a:ln w="63500">
                <a:solidFill>
                  <a:srgbClr val="37C24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20" name="Connecteur droit 19"/>
            <p:cNvCxnSpPr/>
            <p:nvPr/>
          </p:nvCxnSpPr>
          <p:spPr>
            <a:xfrm>
              <a:off x="2777065" y="158704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>
              <a:off x="4368799" y="158704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ZoneTexte 21"/>
            <p:cNvSpPr txBox="1"/>
            <p:nvPr/>
          </p:nvSpPr>
          <p:spPr>
            <a:xfrm>
              <a:off x="3630085" y="1311891"/>
              <a:ext cx="52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400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Sur quelle fréquence je shoote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735917"/>
            <a:ext cx="8229600" cy="2390246"/>
          </a:xfrm>
        </p:spPr>
        <p:txBody>
          <a:bodyPr>
            <a:normAutofit/>
          </a:bodyPr>
          <a:lstStyle/>
          <a:p>
            <a:r>
              <a:rPr lang="fr-FR" sz="2500" dirty="0"/>
              <a:t>« </a:t>
            </a:r>
            <a:r>
              <a:rPr lang="fr-FR" sz="2500" dirty="0" smtClean="0"/>
              <a:t>Alitalia 222, contact Bordeaux 134,610</a:t>
            </a:r>
            <a:r>
              <a:rPr lang="fr-FR" sz="2500" dirty="0"/>
              <a:t> »</a:t>
            </a:r>
          </a:p>
          <a:p>
            <a:r>
              <a:rPr lang="fr-FR" sz="2500" dirty="0"/>
              <a:t>En écoutant le collationnement, le CR souligne la fréquence et archive le </a:t>
            </a:r>
            <a:r>
              <a:rPr lang="fr-FR" sz="2500" dirty="0" err="1"/>
              <a:t>strip</a:t>
            </a:r>
            <a:r>
              <a:rPr lang="fr-FR" sz="2500" dirty="0"/>
              <a:t>.</a:t>
            </a:r>
          </a:p>
          <a:p>
            <a:pPr marL="0" indent="0">
              <a:buNone/>
            </a:pPr>
            <a:endParaRPr lang="fr-FR" sz="2500" dirty="0"/>
          </a:p>
        </p:txBody>
      </p:sp>
      <p:sp>
        <p:nvSpPr>
          <p:cNvPr id="15" name="Rectangle 14"/>
          <p:cNvSpPr/>
          <p:nvPr/>
        </p:nvSpPr>
        <p:spPr>
          <a:xfrm>
            <a:off x="2624664" y="2110767"/>
            <a:ext cx="836083" cy="154967"/>
          </a:xfrm>
          <a:prstGeom prst="rect">
            <a:avLst/>
          </a:prstGeom>
          <a:solidFill>
            <a:srgbClr val="FEC677"/>
          </a:solidFill>
          <a:ln>
            <a:solidFill>
              <a:srgbClr val="FEC6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 flipV="1">
            <a:off x="2561166" y="2253451"/>
            <a:ext cx="963084" cy="340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3708403" y="1662756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052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Strip</a:t>
            </a:r>
            <a:r>
              <a:rPr lang="fr-FR" dirty="0" smtClean="0"/>
              <a:t> 6</a:t>
            </a:r>
            <a:r>
              <a:rPr lang="fr-FR" dirty="0"/>
              <a:t> :</a:t>
            </a:r>
            <a:br>
              <a:rPr lang="fr-FR" dirty="0"/>
            </a:br>
            <a:r>
              <a:rPr lang="fr-FR" dirty="0" smtClean="0"/>
              <a:t>Intégrez-le</a:t>
            </a:r>
            <a:endParaRPr lang="fr-FR" dirty="0"/>
          </a:p>
        </p:txBody>
      </p:sp>
      <p:pic>
        <p:nvPicPr>
          <p:cNvPr id="3" name="Image 2" descr="Strip 8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83" y="2857500"/>
            <a:ext cx="7963200" cy="1055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753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 descr="Strip 8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69" y="387354"/>
            <a:ext cx="7963200" cy="1055506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84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«Alitalia </a:t>
            </a:r>
            <a:r>
              <a:rPr lang="fr-FR" dirty="0" err="1" smtClean="0"/>
              <a:t>tree</a:t>
            </a:r>
            <a:r>
              <a:rPr lang="fr-FR" dirty="0" smtClean="0"/>
              <a:t> one </a:t>
            </a:r>
            <a:r>
              <a:rPr lang="fr-FR" dirty="0" err="1" smtClean="0"/>
              <a:t>eight</a:t>
            </a:r>
            <a:r>
              <a:rPr lang="fr-FR" dirty="0"/>
              <a:t> »</a:t>
            </a:r>
          </a:p>
          <a:p>
            <a:r>
              <a:rPr lang="fr-FR" dirty="0"/>
              <a:t>Un </a:t>
            </a:r>
            <a:r>
              <a:rPr lang="fr-FR" dirty="0" smtClean="0"/>
              <a:t>MD82, M.76 </a:t>
            </a:r>
            <a:r>
              <a:rPr lang="fr-FR" dirty="0"/>
              <a:t>en moyenne en </a:t>
            </a:r>
            <a:r>
              <a:rPr lang="fr-FR" dirty="0" smtClean="0"/>
              <a:t>croisière</a:t>
            </a:r>
          </a:p>
          <a:p>
            <a:r>
              <a:rPr lang="fr-FR" dirty="0" smtClean="0"/>
              <a:t>Pas de remarque particulière</a:t>
            </a:r>
            <a:endParaRPr lang="fr-FR" dirty="0"/>
          </a:p>
          <a:p>
            <a:r>
              <a:rPr lang="fr-FR" dirty="0"/>
              <a:t>Il vient de </a:t>
            </a:r>
            <a:r>
              <a:rPr lang="fr-FR" dirty="0" smtClean="0"/>
              <a:t>Lisbonne </a:t>
            </a:r>
            <a:r>
              <a:rPr lang="fr-FR" dirty="0"/>
              <a:t>et va </a:t>
            </a:r>
            <a:r>
              <a:rPr lang="fr-FR" dirty="0" smtClean="0"/>
              <a:t>à Milan</a:t>
            </a:r>
            <a:endParaRPr lang="fr-FR" dirty="0"/>
          </a:p>
          <a:p>
            <a:r>
              <a:rPr lang="fr-FR" dirty="0"/>
              <a:t>Il aura donc une route </a:t>
            </a:r>
            <a:r>
              <a:rPr lang="fr-FR" dirty="0" smtClean="0"/>
              <a:t>Ouest-Est</a:t>
            </a:r>
            <a:r>
              <a:rPr lang="fr-FR" dirty="0"/>
              <a:t> : c'est cohérent avec </a:t>
            </a:r>
            <a:r>
              <a:rPr lang="fr-FR" dirty="0" smtClean="0"/>
              <a:t>ETORI-MTL-</a:t>
            </a:r>
            <a:r>
              <a:rPr lang="fr-FR" dirty="0" err="1" smtClean="0"/>
              <a:t>JUVENroute</a:t>
            </a:r>
            <a:r>
              <a:rPr lang="fr-FR" dirty="0" smtClean="0"/>
              <a:t> paire</a:t>
            </a:r>
            <a:endParaRPr lang="fr-FR" dirty="0"/>
          </a:p>
          <a:p>
            <a:r>
              <a:rPr lang="fr-FR" dirty="0"/>
              <a:t>C'est aussi cohérent avec le niveau proposé en entrée : </a:t>
            </a:r>
            <a:r>
              <a:rPr lang="fr-FR" dirty="0" smtClean="0"/>
              <a:t>340 </a:t>
            </a:r>
            <a:r>
              <a:rPr lang="fr-FR" dirty="0"/>
              <a:t>niveau </a:t>
            </a:r>
            <a:r>
              <a:rPr lang="fr-FR" dirty="0" smtClean="0"/>
              <a:t>pair</a:t>
            </a:r>
            <a:endParaRPr lang="fr-FR" dirty="0"/>
          </a:p>
          <a:p>
            <a:r>
              <a:rPr lang="fr-FR" dirty="0"/>
              <a:t>Porte-</a:t>
            </a:r>
            <a:r>
              <a:rPr lang="fr-FR" dirty="0" err="1"/>
              <a:t>strip</a:t>
            </a:r>
            <a:r>
              <a:rPr lang="fr-FR" dirty="0"/>
              <a:t> </a:t>
            </a:r>
            <a:r>
              <a:rPr lang="fr-FR" dirty="0" smtClean="0"/>
              <a:t>vert</a:t>
            </a:r>
            <a:endParaRPr lang="fr-FR" dirty="0"/>
          </a:p>
          <a:p>
            <a:r>
              <a:rPr lang="fr-FR" dirty="0" smtClean="0"/>
              <a:t>C’est </a:t>
            </a:r>
            <a:r>
              <a:rPr lang="fr-FR" dirty="0"/>
              <a:t>un vol évolutif dans mon secteur : donc niveau de sortie </a:t>
            </a:r>
            <a:r>
              <a:rPr lang="fr-FR" dirty="0" smtClean="0"/>
              <a:t>290 (LOA ARR LIML)</a:t>
            </a:r>
            <a:endParaRPr lang="fr-FR" dirty="0"/>
          </a:p>
          <a:p>
            <a:r>
              <a:rPr lang="fr-FR" dirty="0"/>
              <a:t>Le secteur suivant est donc </a:t>
            </a:r>
            <a:r>
              <a:rPr lang="fr-FR" dirty="0" smtClean="0"/>
              <a:t>RM, </a:t>
            </a:r>
            <a:r>
              <a:rPr lang="fr-FR" dirty="0"/>
              <a:t>fréquence </a:t>
            </a:r>
            <a:r>
              <a:rPr lang="fr-FR" dirty="0" smtClean="0"/>
              <a:t>120,750</a:t>
            </a:r>
            <a:endParaRPr lang="fr-FR" dirty="0"/>
          </a:p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92669" y="387354"/>
            <a:ext cx="7963313" cy="1029600"/>
          </a:xfrm>
          <a:prstGeom prst="rect">
            <a:avLst/>
          </a:prstGeom>
          <a:noFill/>
          <a:ln w="63500">
            <a:solidFill>
              <a:srgbClr val="37C2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50857" y="444505"/>
            <a:ext cx="1365250" cy="26457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66750" y="804335"/>
            <a:ext cx="497416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350435" y="804335"/>
            <a:ext cx="751417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963084" y="994836"/>
            <a:ext cx="836084" cy="19049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953003" y="455087"/>
            <a:ext cx="3354917" cy="42333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282018" y="476254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592916" y="804335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529418" y="1206501"/>
            <a:ext cx="846667" cy="210453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398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animBg="1"/>
      <p:bldP spid="9" grpId="1" build="allAtOnce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Quels sont les </a:t>
            </a:r>
            <a:r>
              <a:rPr lang="fr-FR" dirty="0"/>
              <a:t>conflits </a:t>
            </a:r>
            <a:r>
              <a:rPr lang="fr-FR" dirty="0" smtClean="0"/>
              <a:t>possibles 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800" y="3206749"/>
            <a:ext cx="8229600" cy="3554413"/>
          </a:xfrm>
        </p:spPr>
        <p:txBody>
          <a:bodyPr/>
          <a:lstStyle/>
          <a:p>
            <a:r>
              <a:rPr lang="fr-FR" sz="2500" dirty="0"/>
              <a:t>En entrée, ce vol peut être en conflit à </a:t>
            </a:r>
            <a:r>
              <a:rPr lang="fr-FR" sz="2500" dirty="0" smtClean="0"/>
              <a:t>MTL</a:t>
            </a:r>
            <a:r>
              <a:rPr lang="fr-FR" sz="2500" dirty="0"/>
              <a:t> :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</a:t>
            </a:r>
            <a:r>
              <a:rPr lang="fr-FR" sz="2500" dirty="0" smtClean="0"/>
              <a:t>MTL </a:t>
            </a:r>
            <a:r>
              <a:rPr lang="fr-FR" sz="2500" dirty="0"/>
              <a:t>pour les vols au même niveau.</a:t>
            </a:r>
          </a:p>
          <a:p>
            <a:r>
              <a:rPr lang="fr-FR" sz="2500" dirty="0"/>
              <a:t>En sortie, le CO </a:t>
            </a:r>
            <a:r>
              <a:rPr lang="fr-FR" sz="2500" dirty="0" smtClean="0"/>
              <a:t>détecte les vols au 290 convergents à MINDI ou route opposée .</a:t>
            </a:r>
            <a:endParaRPr lang="fr-FR" sz="2500" dirty="0"/>
          </a:p>
          <a:p>
            <a:endParaRPr lang="fr-FR" dirty="0"/>
          </a:p>
        </p:txBody>
      </p:sp>
      <p:pic>
        <p:nvPicPr>
          <p:cNvPr id="7" name="Image 6" descr="Strip 8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83" y="1238250"/>
            <a:ext cx="7963200" cy="105550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5583" y="1247621"/>
            <a:ext cx="7963313" cy="1029600"/>
          </a:xfrm>
          <a:prstGeom prst="rect">
            <a:avLst/>
          </a:prstGeom>
          <a:noFill/>
          <a:ln w="63500">
            <a:solidFill>
              <a:srgbClr val="37C2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83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Quels sont les </a:t>
            </a:r>
            <a:r>
              <a:rPr lang="fr-FR" dirty="0"/>
              <a:t>conflits </a:t>
            </a:r>
            <a:r>
              <a:rPr lang="fr-FR" dirty="0" smtClean="0"/>
              <a:t>possibles 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800" y="3206749"/>
            <a:ext cx="8229600" cy="3554413"/>
          </a:xfrm>
        </p:spPr>
        <p:txBody>
          <a:bodyPr/>
          <a:lstStyle/>
          <a:p>
            <a:r>
              <a:rPr lang="fr-FR" sz="2500" dirty="0"/>
              <a:t>En entrée, ce vol peut être en conflit à MTL :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MTL pour les vols au même niveau.</a:t>
            </a:r>
          </a:p>
          <a:p>
            <a:r>
              <a:rPr lang="fr-FR" sz="2500" dirty="0"/>
              <a:t>En sortie, le CO compare les </a:t>
            </a:r>
            <a:r>
              <a:rPr lang="fr-FR" sz="2500" dirty="0" smtClean="0"/>
              <a:t>estimées </a:t>
            </a:r>
            <a:r>
              <a:rPr lang="fr-FR" sz="2500" dirty="0"/>
              <a:t>à BOSUA pour les vols au même niveau.</a:t>
            </a:r>
          </a:p>
          <a:p>
            <a:endParaRPr lang="fr-FR" dirty="0"/>
          </a:p>
        </p:txBody>
      </p:sp>
      <p:grpSp>
        <p:nvGrpSpPr>
          <p:cNvPr id="9" name="Grouper 8"/>
          <p:cNvGrpSpPr/>
          <p:nvPr/>
        </p:nvGrpSpPr>
        <p:grpSpPr>
          <a:xfrm>
            <a:off x="579967" y="1219187"/>
            <a:ext cx="7962900" cy="1033846"/>
            <a:chOff x="579967" y="1219187"/>
            <a:chExt cx="7962900" cy="1033846"/>
          </a:xfrm>
        </p:grpSpPr>
        <p:grpSp>
          <p:nvGrpSpPr>
            <p:cNvPr id="4" name="Grouper 3"/>
            <p:cNvGrpSpPr/>
            <p:nvPr/>
          </p:nvGrpSpPr>
          <p:grpSpPr>
            <a:xfrm>
              <a:off x="579967" y="1223433"/>
              <a:ext cx="7962900" cy="1029600"/>
              <a:chOff x="584200" y="2895600"/>
              <a:chExt cx="7962900" cy="1029600"/>
            </a:xfrm>
          </p:grpSpPr>
          <p:pic>
            <p:nvPicPr>
              <p:cNvPr id="5" name="Image 4" descr="Strip 1 bis.jpe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1" b="3487"/>
              <a:stretch/>
            </p:blipFill>
            <p:spPr>
              <a:xfrm>
                <a:off x="584200" y="2895600"/>
                <a:ext cx="7962900" cy="1029600"/>
              </a:xfrm>
              <a:prstGeom prst="rect">
                <a:avLst/>
              </a:prstGeom>
            </p:spPr>
          </p:pic>
          <p:sp>
            <p:nvSpPr>
              <p:cNvPr id="6" name="Rectangle 5"/>
              <p:cNvSpPr/>
              <p:nvPr/>
            </p:nvSpPr>
            <p:spPr>
              <a:xfrm>
                <a:off x="4328583" y="3175001"/>
                <a:ext cx="232834" cy="729033"/>
              </a:xfrm>
              <a:prstGeom prst="rect">
                <a:avLst/>
              </a:prstGeom>
              <a:solidFill>
                <a:srgbClr val="FEC677"/>
              </a:solidFill>
              <a:ln>
                <a:solidFill>
                  <a:srgbClr val="FEC67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rgbClr val="FEC677"/>
                  </a:solidFill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672417" y="2995083"/>
                <a:ext cx="381000" cy="179918"/>
              </a:xfrm>
              <a:prstGeom prst="rect">
                <a:avLst/>
              </a:prstGeom>
              <a:solidFill>
                <a:srgbClr val="FEC677"/>
              </a:solidFill>
              <a:ln>
                <a:solidFill>
                  <a:srgbClr val="FEC67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579967" y="1219187"/>
              <a:ext cx="7962900" cy="10296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738808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 secteur m'envoie ce vol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endParaRPr lang="fr-FR" sz="4000" dirty="0"/>
          </a:p>
          <a:p>
            <a:pPr marL="0" indent="0" algn="ctr">
              <a:buNone/>
            </a:pPr>
            <a:r>
              <a:rPr lang="fr-FR" sz="4000" dirty="0" smtClean="0"/>
              <a:t>Secteur OS</a:t>
            </a:r>
            <a:endParaRPr lang="fr-FR" sz="4000" dirty="0"/>
          </a:p>
          <a:p>
            <a:endParaRPr lang="fr-FR" dirty="0"/>
          </a:p>
        </p:txBody>
      </p:sp>
      <p:grpSp>
        <p:nvGrpSpPr>
          <p:cNvPr id="4" name="Grouper 3"/>
          <p:cNvGrpSpPr/>
          <p:nvPr/>
        </p:nvGrpSpPr>
        <p:grpSpPr>
          <a:xfrm>
            <a:off x="645470" y="1227138"/>
            <a:ext cx="7963313" cy="1056035"/>
            <a:chOff x="645470" y="1227138"/>
            <a:chExt cx="7963313" cy="1056035"/>
          </a:xfrm>
        </p:grpSpPr>
        <p:pic>
          <p:nvPicPr>
            <p:cNvPr id="7" name="Image 6" descr="Strip 8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5583" y="1227667"/>
              <a:ext cx="7963200" cy="1055506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645470" y="1227138"/>
              <a:ext cx="7963313" cy="10296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977307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r 10"/>
          <p:cNvGrpSpPr/>
          <p:nvPr/>
        </p:nvGrpSpPr>
        <p:grpSpPr>
          <a:xfrm>
            <a:off x="645470" y="1227138"/>
            <a:ext cx="7963313" cy="1056035"/>
            <a:chOff x="645470" y="1227138"/>
            <a:chExt cx="7963313" cy="1056035"/>
          </a:xfrm>
        </p:grpSpPr>
        <p:pic>
          <p:nvPicPr>
            <p:cNvPr id="15" name="Image 14" descr="Strip 8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5583" y="1227667"/>
              <a:ext cx="7963200" cy="1055506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645470" y="1227138"/>
              <a:ext cx="7963313" cy="10296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CO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8151" y="3725334"/>
            <a:ext cx="8229600" cy="13758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4000" dirty="0" smtClean="0"/>
              <a:t>Le CO entoure LIML</a:t>
            </a:r>
          </a:p>
          <a:p>
            <a:pPr marL="0" indent="0">
              <a:buNone/>
            </a:pPr>
            <a:r>
              <a:rPr lang="fr-FR" sz="4000" dirty="0" smtClean="0"/>
              <a:t>Le CO note 340 en case AFL après identification du vol stable à 340</a:t>
            </a:r>
          </a:p>
          <a:p>
            <a:pPr marL="0" indent="0">
              <a:buNone/>
            </a:pPr>
            <a:r>
              <a:rPr lang="fr-FR" sz="4000" dirty="0" smtClean="0"/>
              <a:t>Le CO accepte le vol en entrée, pas de conflit</a:t>
            </a:r>
          </a:p>
          <a:p>
            <a:pPr marL="0" indent="0">
              <a:buNone/>
            </a:pPr>
            <a:r>
              <a:rPr lang="fr-FR" sz="4000" dirty="0" smtClean="0"/>
              <a:t>Le CO valide le niveau de sortie : pas de problème de sortante</a:t>
            </a:r>
          </a:p>
          <a:p>
            <a:pPr marL="0" indent="0">
              <a:buNone/>
            </a:pPr>
            <a:endParaRPr lang="fr-FR" sz="4000" dirty="0"/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651251" y="1258976"/>
            <a:ext cx="529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4F81BD"/>
                </a:solidFill>
              </a:rPr>
              <a:t>340</a:t>
            </a:r>
            <a:endParaRPr lang="fr-FR" b="1" dirty="0">
              <a:solidFill>
                <a:srgbClr val="4F81BD"/>
              </a:solidFill>
            </a:endParaRPr>
          </a:p>
        </p:txBody>
      </p:sp>
      <p:cxnSp>
        <p:nvCxnSpPr>
          <p:cNvPr id="19" name="Connecteur droit 18"/>
          <p:cNvCxnSpPr/>
          <p:nvPr/>
        </p:nvCxnSpPr>
        <p:spPr>
          <a:xfrm>
            <a:off x="4370917" y="1534594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702982" y="1872800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flipV="1">
            <a:off x="2702982" y="1333500"/>
            <a:ext cx="450851" cy="2010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Ellipse 5"/>
          <p:cNvSpPr/>
          <p:nvPr/>
        </p:nvSpPr>
        <p:spPr>
          <a:xfrm>
            <a:off x="1746251" y="1640420"/>
            <a:ext cx="444500" cy="222250"/>
          </a:xfrm>
          <a:prstGeom prst="ellipse">
            <a:avLst/>
          </a:prstGeom>
          <a:noFill/>
          <a:ln w="317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329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Niveau prévisionnel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238500"/>
            <a:ext cx="8229600" cy="2887663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Dès que possible, le CR détecte les vols qui gêneront la descente de cette arrivée LIML.</a:t>
            </a:r>
          </a:p>
          <a:p>
            <a:r>
              <a:rPr lang="fr-FR" dirty="0" smtClean="0"/>
              <a:t>Détection avec tous les vols sur la même route au niveaux 330,320,310,300,290</a:t>
            </a:r>
          </a:p>
          <a:p>
            <a:r>
              <a:rPr lang="fr-FR" dirty="0" smtClean="0"/>
              <a:t>Détection avec tous les vols convergents à MTL aux niveaux 320, 300</a:t>
            </a:r>
          </a:p>
          <a:p>
            <a:r>
              <a:rPr lang="fr-FR" dirty="0" smtClean="0"/>
              <a:t>Détection avec tous les vols convergents à GRENA aux niveaux 330,310,290</a:t>
            </a:r>
          </a:p>
          <a:p>
            <a:r>
              <a:rPr lang="fr-FR" dirty="0" smtClean="0"/>
              <a:t>En fonction il notera son niveau prévisionnel en case CFL sans le souligner. (Il sera prêt à descendre le vol vers ce niveau à l’appel de l’avion)</a:t>
            </a:r>
            <a:endParaRPr lang="fr-FR" dirty="0"/>
          </a:p>
        </p:txBody>
      </p:sp>
      <p:grpSp>
        <p:nvGrpSpPr>
          <p:cNvPr id="4" name="Grouper 3"/>
          <p:cNvGrpSpPr/>
          <p:nvPr/>
        </p:nvGrpSpPr>
        <p:grpSpPr>
          <a:xfrm>
            <a:off x="645470" y="1862670"/>
            <a:ext cx="7963313" cy="1056035"/>
            <a:chOff x="645470" y="1227138"/>
            <a:chExt cx="7963313" cy="1056035"/>
          </a:xfrm>
        </p:grpSpPr>
        <p:grpSp>
          <p:nvGrpSpPr>
            <p:cNvPr id="5" name="Grouper 4"/>
            <p:cNvGrpSpPr/>
            <p:nvPr/>
          </p:nvGrpSpPr>
          <p:grpSpPr>
            <a:xfrm>
              <a:off x="645470" y="1227138"/>
              <a:ext cx="7963313" cy="1056035"/>
              <a:chOff x="645470" y="1227138"/>
              <a:chExt cx="7963313" cy="1056035"/>
            </a:xfrm>
          </p:grpSpPr>
          <p:pic>
            <p:nvPicPr>
              <p:cNvPr id="11" name="Image 10" descr="Strip 8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5583" y="1227667"/>
                <a:ext cx="7963200" cy="1055506"/>
              </a:xfrm>
              <a:prstGeom prst="rect">
                <a:avLst/>
              </a:prstGeom>
            </p:spPr>
          </p:pic>
          <p:sp>
            <p:nvSpPr>
              <p:cNvPr id="12" name="Rectangle 11"/>
              <p:cNvSpPr/>
              <p:nvPr/>
            </p:nvSpPr>
            <p:spPr>
              <a:xfrm>
                <a:off x="645470" y="1227138"/>
                <a:ext cx="7963313" cy="1029600"/>
              </a:xfrm>
              <a:prstGeom prst="rect">
                <a:avLst/>
              </a:prstGeom>
              <a:noFill/>
              <a:ln w="63500">
                <a:solidFill>
                  <a:srgbClr val="37C24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Ellipse 5"/>
            <p:cNvSpPr/>
            <p:nvPr/>
          </p:nvSpPr>
          <p:spPr>
            <a:xfrm>
              <a:off x="1746251" y="1640420"/>
              <a:ext cx="444500" cy="222250"/>
            </a:xfrm>
            <a:prstGeom prst="ellipse">
              <a:avLst/>
            </a:prstGeom>
            <a:noFill/>
            <a:ln w="317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" name="Connecteur droit 6"/>
            <p:cNvCxnSpPr/>
            <p:nvPr/>
          </p:nvCxnSpPr>
          <p:spPr>
            <a:xfrm flipV="1">
              <a:off x="2702982" y="1333500"/>
              <a:ext cx="450851" cy="20109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7"/>
            <p:cNvCxnSpPr/>
            <p:nvPr/>
          </p:nvCxnSpPr>
          <p:spPr>
            <a:xfrm>
              <a:off x="2702982" y="1872800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8"/>
            <p:cNvCxnSpPr/>
            <p:nvPr/>
          </p:nvCxnSpPr>
          <p:spPr>
            <a:xfrm>
              <a:off x="4370917" y="1534594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ZoneTexte 9"/>
            <p:cNvSpPr txBox="1"/>
            <p:nvPr/>
          </p:nvSpPr>
          <p:spPr>
            <a:xfrm>
              <a:off x="3651251" y="1258976"/>
              <a:ext cx="52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340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4318002" y="2127790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290</a:t>
            </a:r>
            <a:endParaRPr lang="fr-FR" b="1" dirty="0">
              <a:solidFill>
                <a:srgbClr val="37C2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940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r 4"/>
          <p:cNvGrpSpPr/>
          <p:nvPr/>
        </p:nvGrpSpPr>
        <p:grpSpPr>
          <a:xfrm>
            <a:off x="645470" y="1227138"/>
            <a:ext cx="7963313" cy="1056035"/>
            <a:chOff x="645470" y="1227138"/>
            <a:chExt cx="7963313" cy="1056035"/>
          </a:xfrm>
        </p:grpSpPr>
        <p:grpSp>
          <p:nvGrpSpPr>
            <p:cNvPr id="12" name="Grouper 11"/>
            <p:cNvGrpSpPr/>
            <p:nvPr/>
          </p:nvGrpSpPr>
          <p:grpSpPr>
            <a:xfrm>
              <a:off x="645470" y="1227138"/>
              <a:ext cx="7963313" cy="1056035"/>
              <a:chOff x="645470" y="1227138"/>
              <a:chExt cx="7963313" cy="1056035"/>
            </a:xfrm>
          </p:grpSpPr>
          <p:pic>
            <p:nvPicPr>
              <p:cNvPr id="13" name="Image 12" descr="Strip 8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5583" y="1227667"/>
                <a:ext cx="7963200" cy="1055506"/>
              </a:xfrm>
              <a:prstGeom prst="rect">
                <a:avLst/>
              </a:prstGeom>
            </p:spPr>
          </p:pic>
          <p:sp>
            <p:nvSpPr>
              <p:cNvPr id="15" name="Rectangle 14"/>
              <p:cNvSpPr/>
              <p:nvPr/>
            </p:nvSpPr>
            <p:spPr>
              <a:xfrm>
                <a:off x="645470" y="1227138"/>
                <a:ext cx="7963313" cy="1029600"/>
              </a:xfrm>
              <a:prstGeom prst="rect">
                <a:avLst/>
              </a:prstGeom>
              <a:noFill/>
              <a:ln w="63500">
                <a:solidFill>
                  <a:srgbClr val="37C24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2" name="Ellipse 21"/>
            <p:cNvSpPr/>
            <p:nvPr/>
          </p:nvSpPr>
          <p:spPr>
            <a:xfrm>
              <a:off x="1746251" y="1640420"/>
              <a:ext cx="444500" cy="222250"/>
            </a:xfrm>
            <a:prstGeom prst="ellipse">
              <a:avLst/>
            </a:prstGeom>
            <a:noFill/>
            <a:ln w="317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3" name="Connecteur droit 22"/>
            <p:cNvCxnSpPr/>
            <p:nvPr/>
          </p:nvCxnSpPr>
          <p:spPr>
            <a:xfrm flipV="1">
              <a:off x="2702982" y="1333500"/>
              <a:ext cx="450851" cy="20109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>
              <a:off x="2702982" y="1872800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>
              <a:off x="4370917" y="1534594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ZoneTexte 25"/>
            <p:cNvSpPr txBox="1"/>
            <p:nvPr/>
          </p:nvSpPr>
          <p:spPr>
            <a:xfrm>
              <a:off x="3651251" y="1258976"/>
              <a:ext cx="52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340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118" y="3767667"/>
            <a:ext cx="8229600" cy="2612496"/>
          </a:xfrm>
        </p:spPr>
        <p:txBody>
          <a:bodyPr/>
          <a:lstStyle/>
          <a:p>
            <a:pPr marL="0" indent="0">
              <a:buNone/>
            </a:pPr>
            <a:r>
              <a:rPr lang="fr-FR" sz="2500" dirty="0"/>
              <a:t>Au moment du premier appel de l'avion, le CR souligne </a:t>
            </a:r>
            <a:r>
              <a:rPr lang="fr-FR" sz="2500" dirty="0" smtClean="0"/>
              <a:t>l'AFL</a:t>
            </a:r>
          </a:p>
          <a:p>
            <a:pPr marL="0" indent="0">
              <a:buNone/>
            </a:pPr>
            <a:r>
              <a:rPr lang="fr-FR" sz="2500" dirty="0" smtClean="0"/>
              <a:t>Lorsque l’avion demandera à descendre, le CR barre l’ancienne clairance et souligne son niveau prévisionnel tout en faisant son message</a:t>
            </a:r>
            <a:endParaRPr lang="fr-FR" sz="2500" dirty="0"/>
          </a:p>
          <a:p>
            <a:endParaRPr lang="fr-FR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3708403" y="163775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4318002" y="1524559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290</a:t>
            </a:r>
            <a:endParaRPr lang="fr-FR" b="1" dirty="0">
              <a:solidFill>
                <a:srgbClr val="37C247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 flipV="1">
            <a:off x="4370917" y="1333500"/>
            <a:ext cx="296333" cy="201094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4370917" y="187280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716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r 15"/>
          <p:cNvGrpSpPr/>
          <p:nvPr/>
        </p:nvGrpSpPr>
        <p:grpSpPr>
          <a:xfrm>
            <a:off x="645470" y="1227138"/>
            <a:ext cx="7963313" cy="1056035"/>
            <a:chOff x="645470" y="1227138"/>
            <a:chExt cx="7963313" cy="1056035"/>
          </a:xfrm>
        </p:grpSpPr>
        <p:grpSp>
          <p:nvGrpSpPr>
            <p:cNvPr id="18" name="Grouper 17"/>
            <p:cNvGrpSpPr/>
            <p:nvPr/>
          </p:nvGrpSpPr>
          <p:grpSpPr>
            <a:xfrm>
              <a:off x="645470" y="1227138"/>
              <a:ext cx="7963313" cy="1056035"/>
              <a:chOff x="645470" y="1227138"/>
              <a:chExt cx="7963313" cy="1056035"/>
            </a:xfrm>
          </p:grpSpPr>
          <p:pic>
            <p:nvPicPr>
              <p:cNvPr id="31" name="Image 30" descr="Strip 8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5583" y="1227667"/>
                <a:ext cx="7963200" cy="1055506"/>
              </a:xfrm>
              <a:prstGeom prst="rect">
                <a:avLst/>
              </a:prstGeom>
            </p:spPr>
          </p:pic>
          <p:sp>
            <p:nvSpPr>
              <p:cNvPr id="32" name="Rectangle 31"/>
              <p:cNvSpPr/>
              <p:nvPr/>
            </p:nvSpPr>
            <p:spPr>
              <a:xfrm>
                <a:off x="645470" y="1227138"/>
                <a:ext cx="7963313" cy="1029600"/>
              </a:xfrm>
              <a:prstGeom prst="rect">
                <a:avLst/>
              </a:prstGeom>
              <a:noFill/>
              <a:ln w="63500">
                <a:solidFill>
                  <a:srgbClr val="37C24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5" name="Ellipse 24"/>
            <p:cNvSpPr/>
            <p:nvPr/>
          </p:nvSpPr>
          <p:spPr>
            <a:xfrm>
              <a:off x="1746251" y="1640420"/>
              <a:ext cx="444500" cy="222250"/>
            </a:xfrm>
            <a:prstGeom prst="ellipse">
              <a:avLst/>
            </a:prstGeom>
            <a:noFill/>
            <a:ln w="317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7" name="Connecteur droit 26"/>
            <p:cNvCxnSpPr/>
            <p:nvPr/>
          </p:nvCxnSpPr>
          <p:spPr>
            <a:xfrm flipV="1">
              <a:off x="2702982" y="1333500"/>
              <a:ext cx="450851" cy="20109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/>
            <p:cNvCxnSpPr/>
            <p:nvPr/>
          </p:nvCxnSpPr>
          <p:spPr>
            <a:xfrm>
              <a:off x="2702982" y="1872800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4370917" y="1534594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ZoneTexte 29"/>
            <p:cNvSpPr txBox="1"/>
            <p:nvPr/>
          </p:nvSpPr>
          <p:spPr>
            <a:xfrm>
              <a:off x="3651251" y="1258976"/>
              <a:ext cx="52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4F81BD"/>
                  </a:solidFill>
                </a:rPr>
                <a:t>340</a:t>
              </a:r>
              <a:endParaRPr lang="fr-FR" b="1" dirty="0">
                <a:solidFill>
                  <a:srgbClr val="4F81BD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Sur quelle fréquence je shoote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735917"/>
            <a:ext cx="8229600" cy="2390246"/>
          </a:xfrm>
        </p:spPr>
        <p:txBody>
          <a:bodyPr>
            <a:normAutofit/>
          </a:bodyPr>
          <a:lstStyle/>
          <a:p>
            <a:r>
              <a:rPr lang="fr-FR" sz="2500" dirty="0"/>
              <a:t>« </a:t>
            </a:r>
            <a:r>
              <a:rPr lang="fr-FR" sz="2500" dirty="0" smtClean="0"/>
              <a:t>Alitalia 318, contact Marseille 120,750</a:t>
            </a:r>
            <a:r>
              <a:rPr lang="fr-FR" sz="2500" dirty="0"/>
              <a:t> »</a:t>
            </a:r>
          </a:p>
          <a:p>
            <a:r>
              <a:rPr lang="fr-FR" sz="2500" dirty="0"/>
              <a:t>En écoutant le collationnement, le CR souligne la fréquence et archive le </a:t>
            </a:r>
            <a:r>
              <a:rPr lang="fr-FR" sz="2500" dirty="0" err="1"/>
              <a:t>strip</a:t>
            </a:r>
            <a:r>
              <a:rPr lang="fr-FR" sz="2500" dirty="0"/>
              <a:t>.</a:t>
            </a:r>
          </a:p>
          <a:p>
            <a:pPr marL="0" indent="0">
              <a:buNone/>
            </a:pPr>
            <a:endParaRPr lang="fr-FR" sz="2500" dirty="0"/>
          </a:p>
        </p:txBody>
      </p:sp>
      <p:sp>
        <p:nvSpPr>
          <p:cNvPr id="15" name="Rectangle 14"/>
          <p:cNvSpPr/>
          <p:nvPr/>
        </p:nvSpPr>
        <p:spPr>
          <a:xfrm>
            <a:off x="2624664" y="2057852"/>
            <a:ext cx="836083" cy="154967"/>
          </a:xfrm>
          <a:prstGeom prst="rect">
            <a:avLst/>
          </a:prstGeom>
          <a:solidFill>
            <a:srgbClr val="FEC677"/>
          </a:solidFill>
          <a:ln>
            <a:solidFill>
              <a:srgbClr val="FEC6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 flipV="1">
            <a:off x="2561166" y="2221702"/>
            <a:ext cx="963084" cy="340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3708403" y="1620424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4318002" y="1524559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290</a:t>
            </a:r>
            <a:endParaRPr lang="fr-FR" b="1" dirty="0">
              <a:solidFill>
                <a:srgbClr val="37C247"/>
              </a:solidFill>
            </a:endParaRPr>
          </a:p>
        </p:txBody>
      </p:sp>
      <p:cxnSp>
        <p:nvCxnSpPr>
          <p:cNvPr id="34" name="Connecteur droit 33"/>
          <p:cNvCxnSpPr/>
          <p:nvPr/>
        </p:nvCxnSpPr>
        <p:spPr>
          <a:xfrm flipV="1">
            <a:off x="4370917" y="1333500"/>
            <a:ext cx="296333" cy="201094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4370917" y="187280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825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Strip</a:t>
            </a:r>
            <a:r>
              <a:rPr lang="fr-FR" dirty="0" smtClean="0"/>
              <a:t> 7</a:t>
            </a:r>
            <a:r>
              <a:rPr lang="fr-FR" dirty="0"/>
              <a:t> :</a:t>
            </a:r>
            <a:br>
              <a:rPr lang="fr-FR" dirty="0"/>
            </a:br>
            <a:r>
              <a:rPr lang="fr-FR" dirty="0" smtClean="0"/>
              <a:t>Intégrez-le</a:t>
            </a:r>
            <a:endParaRPr lang="fr-FR" dirty="0"/>
          </a:p>
        </p:txBody>
      </p:sp>
      <p:pic>
        <p:nvPicPr>
          <p:cNvPr id="4" name="Image 3" descr="Strip 1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" y="2971800"/>
            <a:ext cx="7787257" cy="10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65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 descr="Strip 1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70" y="387354"/>
            <a:ext cx="7787257" cy="102960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84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«Air Portugal one four five</a:t>
            </a:r>
            <a:r>
              <a:rPr lang="fr-FR" dirty="0"/>
              <a:t> »</a:t>
            </a:r>
          </a:p>
          <a:p>
            <a:r>
              <a:rPr lang="fr-FR" dirty="0"/>
              <a:t>Un </a:t>
            </a:r>
            <a:r>
              <a:rPr lang="fr-FR" dirty="0" smtClean="0"/>
              <a:t>Boeing 737-400, M.74 </a:t>
            </a:r>
            <a:r>
              <a:rPr lang="fr-FR" dirty="0"/>
              <a:t>en moyenne en </a:t>
            </a:r>
            <a:r>
              <a:rPr lang="fr-FR" dirty="0" smtClean="0"/>
              <a:t>croisière</a:t>
            </a:r>
          </a:p>
          <a:p>
            <a:r>
              <a:rPr lang="fr-FR" dirty="0" smtClean="0"/>
              <a:t>Pas de remarque particulière</a:t>
            </a:r>
            <a:endParaRPr lang="fr-FR" dirty="0"/>
          </a:p>
          <a:p>
            <a:r>
              <a:rPr lang="fr-FR" dirty="0"/>
              <a:t>Il vient de </a:t>
            </a:r>
            <a:r>
              <a:rPr lang="fr-FR" dirty="0" smtClean="0"/>
              <a:t>Milan </a:t>
            </a:r>
            <a:r>
              <a:rPr lang="fr-FR" dirty="0"/>
              <a:t>et va </a:t>
            </a:r>
            <a:r>
              <a:rPr lang="fr-FR" dirty="0" smtClean="0"/>
              <a:t>à Porto</a:t>
            </a:r>
            <a:endParaRPr lang="fr-FR" dirty="0"/>
          </a:p>
          <a:p>
            <a:r>
              <a:rPr lang="fr-FR" dirty="0"/>
              <a:t>Il aura donc une route </a:t>
            </a:r>
            <a:r>
              <a:rPr lang="fr-FR" dirty="0" smtClean="0"/>
              <a:t>Est-Ouest</a:t>
            </a:r>
            <a:r>
              <a:rPr lang="fr-FR" dirty="0"/>
              <a:t> : c'est cohérent avec </a:t>
            </a:r>
            <a:r>
              <a:rPr lang="fr-FR" dirty="0" smtClean="0"/>
              <a:t>JUVEN-MTL-ETORI route impaire</a:t>
            </a:r>
            <a:endParaRPr lang="fr-FR" dirty="0"/>
          </a:p>
          <a:p>
            <a:r>
              <a:rPr lang="fr-FR" dirty="0"/>
              <a:t>C'est </a:t>
            </a:r>
            <a:r>
              <a:rPr lang="fr-FR" dirty="0" smtClean="0"/>
              <a:t>un départ Milan, il arrivera donc par le plancher au niveau 280 </a:t>
            </a:r>
          </a:p>
          <a:p>
            <a:r>
              <a:rPr lang="fr-FR" dirty="0" smtClean="0"/>
              <a:t>Porte</a:t>
            </a:r>
            <a:r>
              <a:rPr lang="fr-FR" dirty="0"/>
              <a:t>-</a:t>
            </a:r>
            <a:r>
              <a:rPr lang="fr-FR" dirty="0" err="1"/>
              <a:t>strip</a:t>
            </a:r>
            <a:r>
              <a:rPr lang="fr-FR" dirty="0"/>
              <a:t> </a:t>
            </a:r>
            <a:r>
              <a:rPr lang="fr-FR" dirty="0" smtClean="0"/>
              <a:t>rouge</a:t>
            </a:r>
            <a:endParaRPr lang="fr-FR" dirty="0"/>
          </a:p>
          <a:p>
            <a:r>
              <a:rPr lang="fr-FR" dirty="0" smtClean="0"/>
              <a:t>C’est </a:t>
            </a:r>
            <a:r>
              <a:rPr lang="fr-FR" dirty="0"/>
              <a:t>un vol évolutif dans mon secteur </a:t>
            </a:r>
            <a:r>
              <a:rPr lang="fr-FR" dirty="0" smtClean="0"/>
              <a:t>: le niveau de sortie correspond à la parité et au niveau planifié</a:t>
            </a:r>
          </a:p>
          <a:p>
            <a:r>
              <a:rPr lang="fr-FR" dirty="0" smtClean="0"/>
              <a:t>Le </a:t>
            </a:r>
            <a:r>
              <a:rPr lang="fr-FR" dirty="0"/>
              <a:t>secteur suivant est donc </a:t>
            </a:r>
            <a:r>
              <a:rPr lang="fr-FR" dirty="0" smtClean="0"/>
              <a:t>OS, fréquence 134,610</a:t>
            </a:r>
            <a:endParaRPr lang="fr-FR" dirty="0"/>
          </a:p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92670" y="387354"/>
            <a:ext cx="7761858" cy="10296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50857" y="444505"/>
            <a:ext cx="1365250" cy="26457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66750" y="804335"/>
            <a:ext cx="497416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350435" y="804335"/>
            <a:ext cx="751417" cy="22225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963084" y="994836"/>
            <a:ext cx="836084" cy="19049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794258" y="455087"/>
            <a:ext cx="3354917" cy="42333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176188" y="486837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635248" y="486845"/>
            <a:ext cx="374650" cy="179918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497669" y="1185335"/>
            <a:ext cx="846667" cy="210453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47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animBg="1"/>
      <p:bldP spid="9" grpId="1" build="allAtOnce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Quels sont les </a:t>
            </a:r>
            <a:r>
              <a:rPr lang="fr-FR" dirty="0"/>
              <a:t>conflits </a:t>
            </a:r>
            <a:r>
              <a:rPr lang="fr-FR" dirty="0" smtClean="0"/>
              <a:t>possibles 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800" y="3206749"/>
            <a:ext cx="8229600" cy="3554413"/>
          </a:xfrm>
        </p:spPr>
        <p:txBody>
          <a:bodyPr/>
          <a:lstStyle/>
          <a:p>
            <a:r>
              <a:rPr lang="fr-FR" sz="2500" dirty="0"/>
              <a:t>En entrée, le CO détecte les vols au 290 convergents à </a:t>
            </a:r>
            <a:r>
              <a:rPr lang="fr-FR" sz="2500" dirty="0" smtClean="0"/>
              <a:t>GRENA ou sur la même route </a:t>
            </a:r>
            <a:r>
              <a:rPr lang="fr-FR" sz="2500" dirty="0"/>
              <a:t>.</a:t>
            </a:r>
          </a:p>
          <a:p>
            <a:r>
              <a:rPr lang="fr-FR" sz="2500" dirty="0"/>
              <a:t>En sortie</a:t>
            </a:r>
            <a:r>
              <a:rPr lang="fr-FR" sz="2500" dirty="0" smtClean="0"/>
              <a:t>, le CO regarde les estimées à SPIDY pour les vols au même niveau de sortie.</a:t>
            </a:r>
            <a:endParaRPr lang="fr-FR" sz="2500" dirty="0"/>
          </a:p>
          <a:p>
            <a:endParaRPr lang="fr-FR" dirty="0"/>
          </a:p>
        </p:txBody>
      </p:sp>
      <p:grpSp>
        <p:nvGrpSpPr>
          <p:cNvPr id="4" name="Grouper 3"/>
          <p:cNvGrpSpPr/>
          <p:nvPr/>
        </p:nvGrpSpPr>
        <p:grpSpPr>
          <a:xfrm>
            <a:off x="732367" y="1247621"/>
            <a:ext cx="7787257" cy="1029600"/>
            <a:chOff x="732367" y="1247621"/>
            <a:chExt cx="7787257" cy="1029600"/>
          </a:xfrm>
        </p:grpSpPr>
        <p:pic>
          <p:nvPicPr>
            <p:cNvPr id="6" name="Image 5" descr="Strip 11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367" y="1247621"/>
              <a:ext cx="7787257" cy="10296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732367" y="1247621"/>
              <a:ext cx="7761858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523174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 secteur m'envoie ce vol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endParaRPr lang="fr-FR" sz="4000" dirty="0"/>
          </a:p>
          <a:p>
            <a:pPr marL="0" indent="0" algn="ctr">
              <a:buNone/>
            </a:pPr>
            <a:r>
              <a:rPr lang="fr-FR" sz="4000" dirty="0" smtClean="0"/>
              <a:t>Secteur RM</a:t>
            </a:r>
            <a:endParaRPr lang="fr-FR" sz="4000" dirty="0"/>
          </a:p>
          <a:p>
            <a:endParaRPr lang="fr-FR" dirty="0"/>
          </a:p>
        </p:txBody>
      </p:sp>
      <p:grpSp>
        <p:nvGrpSpPr>
          <p:cNvPr id="9" name="Grouper 8"/>
          <p:cNvGrpSpPr/>
          <p:nvPr/>
        </p:nvGrpSpPr>
        <p:grpSpPr>
          <a:xfrm>
            <a:off x="732367" y="1247621"/>
            <a:ext cx="7787257" cy="1029600"/>
            <a:chOff x="732367" y="1247621"/>
            <a:chExt cx="7787257" cy="1029600"/>
          </a:xfrm>
        </p:grpSpPr>
        <p:pic>
          <p:nvPicPr>
            <p:cNvPr id="10" name="Image 9" descr="Strip 11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367" y="1247621"/>
              <a:ext cx="7787257" cy="10296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732367" y="1247621"/>
              <a:ext cx="7761858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863251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r 11"/>
          <p:cNvGrpSpPr/>
          <p:nvPr/>
        </p:nvGrpSpPr>
        <p:grpSpPr>
          <a:xfrm>
            <a:off x="732367" y="1247621"/>
            <a:ext cx="7787257" cy="1029600"/>
            <a:chOff x="732367" y="1247621"/>
            <a:chExt cx="7787257" cy="1029600"/>
          </a:xfrm>
        </p:grpSpPr>
        <p:pic>
          <p:nvPicPr>
            <p:cNvPr id="13" name="Image 12" descr="Strip 11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367" y="1247621"/>
              <a:ext cx="7787257" cy="1029600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732367" y="1247621"/>
              <a:ext cx="7761858" cy="1029600"/>
            </a:xfrm>
            <a:prstGeom prst="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CO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8151" y="3725334"/>
            <a:ext cx="8229600" cy="137583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sz="4000" dirty="0" smtClean="0"/>
              <a:t>Le CO ne note rien dans la case AFL.</a:t>
            </a:r>
          </a:p>
          <a:p>
            <a:pPr marL="0" indent="0">
              <a:buNone/>
            </a:pPr>
            <a:r>
              <a:rPr lang="fr-FR" sz="4000" dirty="0" smtClean="0"/>
              <a:t>Le CO accepte le vol en entrée, pas de conflit</a:t>
            </a:r>
          </a:p>
          <a:p>
            <a:pPr marL="0" indent="0">
              <a:buNone/>
            </a:pPr>
            <a:r>
              <a:rPr lang="fr-FR" sz="4000" dirty="0" smtClean="0"/>
              <a:t>Le CO valide le niveau de sortie : pas de problème de sortante</a:t>
            </a:r>
          </a:p>
          <a:p>
            <a:pPr marL="0" indent="0">
              <a:buNone/>
            </a:pPr>
            <a:endParaRPr lang="fr-FR" sz="4000" dirty="0"/>
          </a:p>
          <a:p>
            <a:endParaRPr lang="fr-FR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4370917" y="1534594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851148" y="1555311"/>
            <a:ext cx="296333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372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 secteur m'envoie ce vol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endParaRPr lang="fr-FR" sz="4000" dirty="0"/>
          </a:p>
          <a:p>
            <a:pPr marL="0" indent="0" algn="ctr">
              <a:buNone/>
            </a:pPr>
            <a:r>
              <a:rPr lang="fr-FR" sz="4000" dirty="0" smtClean="0"/>
              <a:t>Secteur </a:t>
            </a:r>
            <a:r>
              <a:rPr lang="fr-FR" sz="4000" dirty="0"/>
              <a:t>OS</a:t>
            </a:r>
          </a:p>
          <a:p>
            <a:endParaRPr lang="fr-FR" dirty="0"/>
          </a:p>
        </p:txBody>
      </p:sp>
      <p:grpSp>
        <p:nvGrpSpPr>
          <p:cNvPr id="4" name="Grouper 3"/>
          <p:cNvGrpSpPr/>
          <p:nvPr/>
        </p:nvGrpSpPr>
        <p:grpSpPr>
          <a:xfrm>
            <a:off x="579967" y="1388515"/>
            <a:ext cx="7962900" cy="1033846"/>
            <a:chOff x="579967" y="1219187"/>
            <a:chExt cx="7962900" cy="1033846"/>
          </a:xfrm>
        </p:grpSpPr>
        <p:grpSp>
          <p:nvGrpSpPr>
            <p:cNvPr id="5" name="Grouper 4"/>
            <p:cNvGrpSpPr/>
            <p:nvPr/>
          </p:nvGrpSpPr>
          <p:grpSpPr>
            <a:xfrm>
              <a:off x="579967" y="1223433"/>
              <a:ext cx="7962900" cy="1029600"/>
              <a:chOff x="584200" y="2895600"/>
              <a:chExt cx="7962900" cy="1029600"/>
            </a:xfrm>
          </p:grpSpPr>
          <p:pic>
            <p:nvPicPr>
              <p:cNvPr id="7" name="Image 6" descr="Strip 1 bis.jpe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1" b="3487"/>
              <a:stretch/>
            </p:blipFill>
            <p:spPr>
              <a:xfrm>
                <a:off x="584200" y="2895600"/>
                <a:ext cx="7962900" cy="1029600"/>
              </a:xfrm>
              <a:prstGeom prst="rect">
                <a:avLst/>
              </a:prstGeom>
            </p:spPr>
          </p:pic>
          <p:sp>
            <p:nvSpPr>
              <p:cNvPr id="8" name="Rectangle 7"/>
              <p:cNvSpPr/>
              <p:nvPr/>
            </p:nvSpPr>
            <p:spPr>
              <a:xfrm>
                <a:off x="4328583" y="3175001"/>
                <a:ext cx="232834" cy="729033"/>
              </a:xfrm>
              <a:prstGeom prst="rect">
                <a:avLst/>
              </a:prstGeom>
              <a:solidFill>
                <a:srgbClr val="FEC677"/>
              </a:solidFill>
              <a:ln>
                <a:solidFill>
                  <a:srgbClr val="FEC67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rgbClr val="FEC677"/>
                  </a:solidFill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672417" y="2995083"/>
                <a:ext cx="381000" cy="179918"/>
              </a:xfrm>
              <a:prstGeom prst="rect">
                <a:avLst/>
              </a:prstGeom>
              <a:solidFill>
                <a:srgbClr val="FEC677"/>
              </a:solidFill>
              <a:ln>
                <a:solidFill>
                  <a:srgbClr val="FEC67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579967" y="1219187"/>
              <a:ext cx="7962900" cy="1029600"/>
            </a:xfrm>
            <a:prstGeom prst="rect">
              <a:avLst/>
            </a:prstGeom>
            <a:noFill/>
            <a:ln w="63500">
              <a:solidFill>
                <a:srgbClr val="37C2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204450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r 18"/>
          <p:cNvGrpSpPr/>
          <p:nvPr/>
        </p:nvGrpSpPr>
        <p:grpSpPr>
          <a:xfrm>
            <a:off x="732367" y="1612990"/>
            <a:ext cx="7787257" cy="1029600"/>
            <a:chOff x="732367" y="1612990"/>
            <a:chExt cx="7787257" cy="1029600"/>
          </a:xfrm>
        </p:grpSpPr>
        <p:grpSp>
          <p:nvGrpSpPr>
            <p:cNvPr id="14" name="Grouper 13"/>
            <p:cNvGrpSpPr/>
            <p:nvPr/>
          </p:nvGrpSpPr>
          <p:grpSpPr>
            <a:xfrm>
              <a:off x="732367" y="1612990"/>
              <a:ext cx="7787257" cy="1029600"/>
              <a:chOff x="732367" y="1247621"/>
              <a:chExt cx="7787257" cy="1029600"/>
            </a:xfrm>
          </p:grpSpPr>
          <p:pic>
            <p:nvPicPr>
              <p:cNvPr id="15" name="Image 14" descr="Strip 11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2367" y="1247621"/>
                <a:ext cx="7787257" cy="1029600"/>
              </a:xfrm>
              <a:prstGeom prst="rect">
                <a:avLst/>
              </a:prstGeom>
            </p:spPr>
          </p:pic>
          <p:sp>
            <p:nvSpPr>
              <p:cNvPr id="16" name="Rectangle 15"/>
              <p:cNvSpPr/>
              <p:nvPr/>
            </p:nvSpPr>
            <p:spPr>
              <a:xfrm>
                <a:off x="732367" y="1247621"/>
                <a:ext cx="7761858" cy="1029600"/>
              </a:xfrm>
              <a:prstGeom prst="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17" name="Connecteur droit 16"/>
            <p:cNvCxnSpPr/>
            <p:nvPr/>
          </p:nvCxnSpPr>
          <p:spPr>
            <a:xfrm>
              <a:off x="2851148" y="192572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4396315" y="192572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Niveau prévisionnel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238500"/>
            <a:ext cx="8229600" cy="2887663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Dès que possible, le CR détecte les vols qui gêneront la montée de ce départ LIML.</a:t>
            </a:r>
          </a:p>
          <a:p>
            <a:r>
              <a:rPr lang="fr-FR" dirty="0" smtClean="0"/>
              <a:t>Détection avec tous les vols sur la même route au niveaux 290, 300, 310</a:t>
            </a:r>
          </a:p>
          <a:p>
            <a:r>
              <a:rPr lang="fr-FR" dirty="0" smtClean="0"/>
              <a:t>Détection avec tous les vols convergents à MTL au niveau 300</a:t>
            </a:r>
          </a:p>
          <a:p>
            <a:r>
              <a:rPr lang="fr-FR" dirty="0" smtClean="0"/>
              <a:t>Détection avec tous les vols convergents à GRENA aux niveaux 310,290</a:t>
            </a:r>
          </a:p>
          <a:p>
            <a:r>
              <a:rPr lang="fr-FR" dirty="0" smtClean="0"/>
              <a:t>En fonction il notera son niveau prévisionnel en case CFL sans le souligner. (Il sera prêt à monter le vol vers ce niveau à l’appel de l’avion)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4318002" y="1943124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310</a:t>
            </a:r>
            <a:endParaRPr lang="fr-FR" b="1" dirty="0">
              <a:solidFill>
                <a:srgbClr val="37C2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000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r 16"/>
          <p:cNvGrpSpPr/>
          <p:nvPr/>
        </p:nvGrpSpPr>
        <p:grpSpPr>
          <a:xfrm>
            <a:off x="720706" y="1231990"/>
            <a:ext cx="7787257" cy="1029600"/>
            <a:chOff x="732367" y="1612990"/>
            <a:chExt cx="7787257" cy="1029600"/>
          </a:xfrm>
        </p:grpSpPr>
        <p:grpSp>
          <p:nvGrpSpPr>
            <p:cNvPr id="18" name="Grouper 17"/>
            <p:cNvGrpSpPr/>
            <p:nvPr/>
          </p:nvGrpSpPr>
          <p:grpSpPr>
            <a:xfrm>
              <a:off x="732367" y="1612990"/>
              <a:ext cx="7787257" cy="1029600"/>
              <a:chOff x="732367" y="1247621"/>
              <a:chExt cx="7787257" cy="1029600"/>
            </a:xfrm>
          </p:grpSpPr>
          <p:pic>
            <p:nvPicPr>
              <p:cNvPr id="21" name="Image 20" descr="Strip 11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2367" y="1247621"/>
                <a:ext cx="7787257" cy="1029600"/>
              </a:xfrm>
              <a:prstGeom prst="rect">
                <a:avLst/>
              </a:prstGeom>
            </p:spPr>
          </p:pic>
          <p:sp>
            <p:nvSpPr>
              <p:cNvPr id="29" name="Rectangle 28"/>
              <p:cNvSpPr/>
              <p:nvPr/>
            </p:nvSpPr>
            <p:spPr>
              <a:xfrm>
                <a:off x="732367" y="1247621"/>
                <a:ext cx="7761858" cy="1029600"/>
              </a:xfrm>
              <a:prstGeom prst="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19" name="Connecteur droit 18"/>
            <p:cNvCxnSpPr/>
            <p:nvPr/>
          </p:nvCxnSpPr>
          <p:spPr>
            <a:xfrm>
              <a:off x="2851148" y="192572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4396315" y="192572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118" y="3767667"/>
            <a:ext cx="8229600" cy="2612496"/>
          </a:xfrm>
        </p:spPr>
        <p:txBody>
          <a:bodyPr/>
          <a:lstStyle/>
          <a:p>
            <a:pPr marL="0" indent="0">
              <a:buNone/>
            </a:pPr>
            <a:r>
              <a:rPr lang="fr-FR" sz="2500" dirty="0"/>
              <a:t>Au moment du premier appel de l'avion, le CR </a:t>
            </a:r>
            <a:r>
              <a:rPr lang="fr-FR" sz="2500" dirty="0" smtClean="0"/>
              <a:t>note le niveau passé par l’avion barré d’une flèche.</a:t>
            </a:r>
          </a:p>
          <a:p>
            <a:pPr marL="0" indent="0">
              <a:buNone/>
            </a:pPr>
            <a:r>
              <a:rPr lang="fr-FR" sz="2500" dirty="0" smtClean="0"/>
              <a:t>Il barre l’ancienne clairance et souligne son niveau prévisionnel tout en faisant son message de clairance.</a:t>
            </a:r>
            <a:endParaRPr lang="fr-FR" sz="2500" dirty="0"/>
          </a:p>
          <a:p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4318002" y="1524559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310</a:t>
            </a:r>
            <a:endParaRPr lang="fr-FR" b="1" dirty="0">
              <a:solidFill>
                <a:srgbClr val="37C247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 flipV="1">
            <a:off x="4370917" y="1333500"/>
            <a:ext cx="296333" cy="201094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4370917" y="187280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3651254" y="1322391"/>
            <a:ext cx="5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264</a:t>
            </a:r>
            <a:endParaRPr lang="fr-FR" b="1" dirty="0">
              <a:solidFill>
                <a:srgbClr val="37C247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3789707" y="1371100"/>
            <a:ext cx="316625" cy="306917"/>
          </a:xfrm>
          <a:prstGeom prst="straightConnector1">
            <a:avLst/>
          </a:prstGeom>
          <a:ln>
            <a:solidFill>
              <a:srgbClr val="37C24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026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r 18"/>
          <p:cNvGrpSpPr/>
          <p:nvPr/>
        </p:nvGrpSpPr>
        <p:grpSpPr>
          <a:xfrm>
            <a:off x="732367" y="1232002"/>
            <a:ext cx="7787257" cy="1029600"/>
            <a:chOff x="732367" y="1612990"/>
            <a:chExt cx="7787257" cy="1029600"/>
          </a:xfrm>
        </p:grpSpPr>
        <p:grpSp>
          <p:nvGrpSpPr>
            <p:cNvPr id="20" name="Grouper 19"/>
            <p:cNvGrpSpPr/>
            <p:nvPr/>
          </p:nvGrpSpPr>
          <p:grpSpPr>
            <a:xfrm>
              <a:off x="732367" y="1612990"/>
              <a:ext cx="7787257" cy="1029600"/>
              <a:chOff x="732367" y="1247621"/>
              <a:chExt cx="7787257" cy="1029600"/>
            </a:xfrm>
          </p:grpSpPr>
          <p:pic>
            <p:nvPicPr>
              <p:cNvPr id="23" name="Image 22" descr="Strip 11.jpe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2367" y="1247621"/>
                <a:ext cx="7787257" cy="1029600"/>
              </a:xfrm>
              <a:prstGeom prst="rect">
                <a:avLst/>
              </a:prstGeom>
            </p:spPr>
          </p:pic>
          <p:sp>
            <p:nvSpPr>
              <p:cNvPr id="24" name="Rectangle 23"/>
              <p:cNvSpPr/>
              <p:nvPr/>
            </p:nvSpPr>
            <p:spPr>
              <a:xfrm>
                <a:off x="732367" y="1247621"/>
                <a:ext cx="7761858" cy="1029600"/>
              </a:xfrm>
              <a:prstGeom prst="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21" name="Connecteur droit 20"/>
            <p:cNvCxnSpPr/>
            <p:nvPr/>
          </p:nvCxnSpPr>
          <p:spPr>
            <a:xfrm>
              <a:off x="2851148" y="192572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4396315" y="1925728"/>
              <a:ext cx="296333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Sur quelle fréquence je shoote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735917"/>
            <a:ext cx="8229600" cy="2390246"/>
          </a:xfrm>
        </p:spPr>
        <p:txBody>
          <a:bodyPr>
            <a:normAutofit/>
          </a:bodyPr>
          <a:lstStyle/>
          <a:p>
            <a:r>
              <a:rPr lang="fr-FR" sz="2500" dirty="0"/>
              <a:t>« </a:t>
            </a:r>
            <a:r>
              <a:rPr lang="fr-FR" sz="2500" dirty="0" smtClean="0"/>
              <a:t>Air Portugal 145, contact Bordeaux 134,610</a:t>
            </a:r>
            <a:r>
              <a:rPr lang="fr-FR" sz="2500" dirty="0"/>
              <a:t> »</a:t>
            </a:r>
          </a:p>
          <a:p>
            <a:r>
              <a:rPr lang="fr-FR" sz="2500" dirty="0"/>
              <a:t>En écoutant le collationnement, le CR souligne la fréquence et archive le </a:t>
            </a:r>
            <a:r>
              <a:rPr lang="fr-FR" sz="2500" dirty="0" err="1"/>
              <a:t>strip</a:t>
            </a:r>
            <a:r>
              <a:rPr lang="fr-FR" sz="2500" dirty="0"/>
              <a:t>.</a:t>
            </a:r>
          </a:p>
          <a:p>
            <a:pPr marL="0" indent="0">
              <a:buNone/>
            </a:pPr>
            <a:endParaRPr lang="fr-FR" sz="2500" dirty="0"/>
          </a:p>
        </p:txBody>
      </p:sp>
      <p:sp>
        <p:nvSpPr>
          <p:cNvPr id="15" name="Rectangle 14"/>
          <p:cNvSpPr/>
          <p:nvPr/>
        </p:nvSpPr>
        <p:spPr>
          <a:xfrm>
            <a:off x="2719911" y="2057852"/>
            <a:ext cx="836083" cy="154967"/>
          </a:xfrm>
          <a:prstGeom prst="rect">
            <a:avLst/>
          </a:prstGeom>
          <a:solidFill>
            <a:srgbClr val="FEC677"/>
          </a:solidFill>
          <a:ln>
            <a:solidFill>
              <a:srgbClr val="FEC6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 flipV="1">
            <a:off x="2635247" y="2221702"/>
            <a:ext cx="963084" cy="340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4318002" y="1524559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310</a:t>
            </a:r>
            <a:endParaRPr lang="fr-FR" b="1" dirty="0">
              <a:solidFill>
                <a:srgbClr val="37C247"/>
              </a:solidFill>
            </a:endParaRPr>
          </a:p>
        </p:txBody>
      </p:sp>
      <p:cxnSp>
        <p:nvCxnSpPr>
          <p:cNvPr id="34" name="Connecteur droit 33"/>
          <p:cNvCxnSpPr/>
          <p:nvPr/>
        </p:nvCxnSpPr>
        <p:spPr>
          <a:xfrm flipV="1">
            <a:off x="4370917" y="1333500"/>
            <a:ext cx="296333" cy="201094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4370917" y="187280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V="1">
            <a:off x="3789707" y="1371100"/>
            <a:ext cx="316625" cy="306917"/>
          </a:xfrm>
          <a:prstGeom prst="straightConnector1">
            <a:avLst/>
          </a:prstGeom>
          <a:ln>
            <a:solidFill>
              <a:srgbClr val="37C24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3651254" y="1322391"/>
            <a:ext cx="5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7C247"/>
                </a:solidFill>
              </a:rPr>
              <a:t>264</a:t>
            </a:r>
            <a:endParaRPr lang="fr-FR" b="1" dirty="0">
              <a:solidFill>
                <a:srgbClr val="37C2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09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CO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8151" y="3725334"/>
            <a:ext cx="8229600" cy="13758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4000" dirty="0" smtClean="0"/>
              <a:t>Le CO note 380 en case AFL après identification du vol stable à 380</a:t>
            </a:r>
          </a:p>
          <a:p>
            <a:pPr marL="0" indent="0">
              <a:buNone/>
            </a:pPr>
            <a:r>
              <a:rPr lang="fr-FR" sz="4000" dirty="0" smtClean="0"/>
              <a:t>Le CO accepte le vol en entrée, pas de conflit</a:t>
            </a:r>
          </a:p>
          <a:p>
            <a:pPr marL="0" indent="0">
              <a:buNone/>
            </a:pPr>
            <a:r>
              <a:rPr lang="fr-FR" sz="4000" dirty="0" smtClean="0"/>
              <a:t>Le CO valide le niveau de sortie : pas de problème de sortante</a:t>
            </a:r>
          </a:p>
          <a:p>
            <a:pPr marL="0" indent="0">
              <a:buNone/>
            </a:pPr>
            <a:endParaRPr lang="fr-FR" sz="4000" dirty="0"/>
          </a:p>
          <a:p>
            <a:endParaRPr lang="fr-FR" dirty="0"/>
          </a:p>
        </p:txBody>
      </p:sp>
      <p:grpSp>
        <p:nvGrpSpPr>
          <p:cNvPr id="4" name="Grouper 3"/>
          <p:cNvGrpSpPr/>
          <p:nvPr/>
        </p:nvGrpSpPr>
        <p:grpSpPr>
          <a:xfrm>
            <a:off x="575734" y="1824116"/>
            <a:ext cx="7962900" cy="1029600"/>
            <a:chOff x="584200" y="2895600"/>
            <a:chExt cx="7962900" cy="1029600"/>
          </a:xfrm>
        </p:grpSpPr>
        <p:pic>
          <p:nvPicPr>
            <p:cNvPr id="5" name="Image 4" descr="Strip 1 bis.jpe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" b="3487"/>
            <a:stretch/>
          </p:blipFill>
          <p:spPr>
            <a:xfrm>
              <a:off x="584200" y="2895600"/>
              <a:ext cx="7962900" cy="10296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4328583" y="3175001"/>
              <a:ext cx="232834" cy="729033"/>
            </a:xfrm>
            <a:prstGeom prst="rect">
              <a:avLst/>
            </a:prstGeom>
            <a:solidFill>
              <a:srgbClr val="FEC677"/>
            </a:solidFill>
            <a:ln>
              <a:solidFill>
                <a:srgbClr val="FEC67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EC677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672417" y="2995083"/>
              <a:ext cx="381000" cy="179918"/>
            </a:xfrm>
            <a:prstGeom prst="rect">
              <a:avLst/>
            </a:prstGeom>
            <a:solidFill>
              <a:srgbClr val="FEC677"/>
            </a:solidFill>
            <a:ln>
              <a:solidFill>
                <a:srgbClr val="FEC67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11" name="Connecteur droit 10"/>
          <p:cNvCxnSpPr/>
          <p:nvPr/>
        </p:nvCxnSpPr>
        <p:spPr>
          <a:xfrm>
            <a:off x="2677583" y="2103517"/>
            <a:ext cx="391584" cy="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>
            <a:off x="4243917" y="2103517"/>
            <a:ext cx="412750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3587748" y="1838935"/>
            <a:ext cx="520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chemeClr val="accent1"/>
                </a:solidFill>
              </a:rPr>
              <a:t>380</a:t>
            </a:r>
            <a:endParaRPr lang="fr-FR" sz="1600" b="1" dirty="0">
              <a:solidFill>
                <a:schemeClr val="accent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1501" y="1822904"/>
            <a:ext cx="7962900" cy="1029600"/>
          </a:xfrm>
          <a:prstGeom prst="rect">
            <a:avLst/>
          </a:prstGeom>
          <a:noFill/>
          <a:ln w="63500">
            <a:solidFill>
              <a:srgbClr val="37C2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717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Tenue de </a:t>
            </a:r>
            <a:r>
              <a:rPr lang="fr-FR" dirty="0" err="1"/>
              <a:t>strip</a:t>
            </a:r>
            <a:r>
              <a:rPr lang="fr-FR" dirty="0"/>
              <a:t> CR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118" y="3767667"/>
            <a:ext cx="8229600" cy="2612496"/>
          </a:xfrm>
        </p:spPr>
        <p:txBody>
          <a:bodyPr/>
          <a:lstStyle/>
          <a:p>
            <a:pPr marL="0" indent="0">
              <a:buNone/>
            </a:pPr>
            <a:r>
              <a:rPr lang="fr-FR" sz="2500" dirty="0"/>
              <a:t>Au moment du premier appel de l'avion, le CR souligne l'AFL</a:t>
            </a:r>
          </a:p>
          <a:p>
            <a:endParaRPr lang="fr-FR" dirty="0"/>
          </a:p>
        </p:txBody>
      </p:sp>
      <p:grpSp>
        <p:nvGrpSpPr>
          <p:cNvPr id="12" name="Grouper 11"/>
          <p:cNvGrpSpPr/>
          <p:nvPr/>
        </p:nvGrpSpPr>
        <p:grpSpPr>
          <a:xfrm>
            <a:off x="575734" y="1824116"/>
            <a:ext cx="7962900" cy="1029600"/>
            <a:chOff x="575734" y="1824116"/>
            <a:chExt cx="7962900" cy="1029600"/>
          </a:xfrm>
        </p:grpSpPr>
        <p:grpSp>
          <p:nvGrpSpPr>
            <p:cNvPr id="5" name="Grouper 4"/>
            <p:cNvGrpSpPr/>
            <p:nvPr/>
          </p:nvGrpSpPr>
          <p:grpSpPr>
            <a:xfrm>
              <a:off x="575734" y="1824116"/>
              <a:ext cx="7962900" cy="1029600"/>
              <a:chOff x="584200" y="2895600"/>
              <a:chExt cx="7962900" cy="1029600"/>
            </a:xfrm>
          </p:grpSpPr>
          <p:pic>
            <p:nvPicPr>
              <p:cNvPr id="6" name="Image 5" descr="Strip 1 bis.jpe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1" b="3487"/>
              <a:stretch/>
            </p:blipFill>
            <p:spPr>
              <a:xfrm>
                <a:off x="584200" y="2895600"/>
                <a:ext cx="7962900" cy="1029600"/>
              </a:xfrm>
              <a:prstGeom prst="rect">
                <a:avLst/>
              </a:prstGeom>
            </p:spPr>
          </p:pic>
          <p:sp>
            <p:nvSpPr>
              <p:cNvPr id="7" name="Rectangle 6"/>
              <p:cNvSpPr/>
              <p:nvPr/>
            </p:nvSpPr>
            <p:spPr>
              <a:xfrm>
                <a:off x="4328583" y="3175001"/>
                <a:ext cx="232834" cy="729033"/>
              </a:xfrm>
              <a:prstGeom prst="rect">
                <a:avLst/>
              </a:prstGeom>
              <a:solidFill>
                <a:srgbClr val="FEC677"/>
              </a:solidFill>
              <a:ln>
                <a:solidFill>
                  <a:srgbClr val="FEC67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rgbClr val="FEC677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672417" y="2995083"/>
                <a:ext cx="381000" cy="179918"/>
              </a:xfrm>
              <a:prstGeom prst="rect">
                <a:avLst/>
              </a:prstGeom>
              <a:solidFill>
                <a:srgbClr val="FEC677"/>
              </a:solidFill>
              <a:ln>
                <a:solidFill>
                  <a:srgbClr val="FEC67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" name="ZoneTexte 8"/>
            <p:cNvSpPr txBox="1"/>
            <p:nvPr/>
          </p:nvSpPr>
          <p:spPr>
            <a:xfrm>
              <a:off x="3587748" y="1838935"/>
              <a:ext cx="5207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/>
                  </a:solidFill>
                </a:rPr>
                <a:t>380</a:t>
              </a:r>
              <a:endParaRPr lang="fr-FR" sz="16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10" name="Connecteur droit 9"/>
            <p:cNvCxnSpPr/>
            <p:nvPr/>
          </p:nvCxnSpPr>
          <p:spPr>
            <a:xfrm flipH="1">
              <a:off x="4243917" y="2103517"/>
              <a:ext cx="412750" cy="0"/>
            </a:xfrm>
            <a:prstGeom prst="line">
              <a:avLst/>
            </a:prstGeom>
            <a:ln w="317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>
              <a:off x="2677583" y="2103517"/>
              <a:ext cx="391584" cy="0"/>
            </a:xfrm>
            <a:prstGeom prst="line">
              <a:avLst/>
            </a:prstGeom>
            <a:ln w="317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Connecteur droit 13"/>
          <p:cNvCxnSpPr/>
          <p:nvPr/>
        </p:nvCxnSpPr>
        <p:spPr>
          <a:xfrm>
            <a:off x="3621619" y="2145740"/>
            <a:ext cx="444498" cy="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79967" y="1844071"/>
            <a:ext cx="7962900" cy="1029600"/>
          </a:xfrm>
          <a:prstGeom prst="rect">
            <a:avLst/>
          </a:prstGeom>
          <a:noFill/>
          <a:ln w="63500">
            <a:solidFill>
              <a:srgbClr val="37C2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576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Sur quelle fréquence je shoote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735917"/>
            <a:ext cx="8229600" cy="2390246"/>
          </a:xfrm>
        </p:spPr>
        <p:txBody>
          <a:bodyPr>
            <a:normAutofit/>
          </a:bodyPr>
          <a:lstStyle/>
          <a:p>
            <a:r>
              <a:rPr lang="fr-FR" sz="2500" dirty="0"/>
              <a:t>« Air France 1052, contactez Milan 130,275 »</a:t>
            </a:r>
          </a:p>
          <a:p>
            <a:r>
              <a:rPr lang="fr-FR" sz="2500" dirty="0"/>
              <a:t>En écoutant le collationnement, le CR souligne la fréquence et archive le </a:t>
            </a:r>
            <a:r>
              <a:rPr lang="fr-FR" sz="2500" dirty="0" err="1"/>
              <a:t>strip</a:t>
            </a:r>
            <a:r>
              <a:rPr lang="fr-FR" sz="2500" dirty="0"/>
              <a:t>.</a:t>
            </a:r>
          </a:p>
          <a:p>
            <a:endParaRPr lang="fr-FR" sz="2500" dirty="0"/>
          </a:p>
        </p:txBody>
      </p:sp>
      <p:grpSp>
        <p:nvGrpSpPr>
          <p:cNvPr id="13" name="Grouper 12"/>
          <p:cNvGrpSpPr/>
          <p:nvPr/>
        </p:nvGrpSpPr>
        <p:grpSpPr>
          <a:xfrm>
            <a:off x="575734" y="1824116"/>
            <a:ext cx="7962900" cy="1029600"/>
            <a:chOff x="575734" y="1824116"/>
            <a:chExt cx="7962900" cy="1029600"/>
          </a:xfrm>
        </p:grpSpPr>
        <p:grpSp>
          <p:nvGrpSpPr>
            <p:cNvPr id="4" name="Grouper 3"/>
            <p:cNvGrpSpPr/>
            <p:nvPr/>
          </p:nvGrpSpPr>
          <p:grpSpPr>
            <a:xfrm>
              <a:off x="575734" y="1824116"/>
              <a:ext cx="7962900" cy="1029600"/>
              <a:chOff x="575734" y="1824116"/>
              <a:chExt cx="7962900" cy="1029600"/>
            </a:xfrm>
          </p:grpSpPr>
          <p:grpSp>
            <p:nvGrpSpPr>
              <p:cNvPr id="5" name="Grouper 4"/>
              <p:cNvGrpSpPr/>
              <p:nvPr/>
            </p:nvGrpSpPr>
            <p:grpSpPr>
              <a:xfrm>
                <a:off x="575734" y="1824116"/>
                <a:ext cx="7962900" cy="1029600"/>
                <a:chOff x="584200" y="2895600"/>
                <a:chExt cx="7962900" cy="1029600"/>
              </a:xfrm>
            </p:grpSpPr>
            <p:pic>
              <p:nvPicPr>
                <p:cNvPr id="9" name="Image 8" descr="Strip 1 bis.jpeg"/>
                <p:cNvPicPr>
                  <a:picLocks noChangeAspect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-1" b="3487"/>
                <a:stretch/>
              </p:blipFill>
              <p:spPr>
                <a:xfrm>
                  <a:off x="584200" y="2895600"/>
                  <a:ext cx="7962900" cy="1029600"/>
                </a:xfrm>
                <a:prstGeom prst="rect">
                  <a:avLst/>
                </a:prstGeom>
              </p:spPr>
            </p:pic>
            <p:sp>
              <p:nvSpPr>
                <p:cNvPr id="10" name="Rectangle 9"/>
                <p:cNvSpPr/>
                <p:nvPr/>
              </p:nvSpPr>
              <p:spPr>
                <a:xfrm>
                  <a:off x="4328583" y="3175001"/>
                  <a:ext cx="232834" cy="729033"/>
                </a:xfrm>
                <a:prstGeom prst="rect">
                  <a:avLst/>
                </a:prstGeom>
                <a:solidFill>
                  <a:srgbClr val="FEC677"/>
                </a:solidFill>
                <a:ln>
                  <a:solidFill>
                    <a:srgbClr val="FEC677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solidFill>
                      <a:srgbClr val="FEC677"/>
                    </a:solidFill>
                  </a:endParaRPr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3672417" y="2995083"/>
                  <a:ext cx="381000" cy="179918"/>
                </a:xfrm>
                <a:prstGeom prst="rect">
                  <a:avLst/>
                </a:prstGeom>
                <a:solidFill>
                  <a:srgbClr val="FEC677"/>
                </a:solidFill>
                <a:ln>
                  <a:solidFill>
                    <a:srgbClr val="FEC677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sp>
            <p:nvSpPr>
              <p:cNvPr id="6" name="ZoneTexte 5"/>
              <p:cNvSpPr txBox="1"/>
              <p:nvPr/>
            </p:nvSpPr>
            <p:spPr>
              <a:xfrm>
                <a:off x="3587748" y="1838935"/>
                <a:ext cx="52070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b="1" dirty="0" smtClean="0">
                    <a:solidFill>
                      <a:schemeClr val="accent1"/>
                    </a:solidFill>
                  </a:rPr>
                  <a:t>380</a:t>
                </a:r>
                <a:endParaRPr lang="fr-FR" sz="1600" b="1" dirty="0">
                  <a:solidFill>
                    <a:schemeClr val="accent1"/>
                  </a:solidFill>
                </a:endParaRPr>
              </a:p>
            </p:txBody>
          </p:sp>
          <p:cxnSp>
            <p:nvCxnSpPr>
              <p:cNvPr id="7" name="Connecteur droit 6"/>
              <p:cNvCxnSpPr/>
              <p:nvPr/>
            </p:nvCxnSpPr>
            <p:spPr>
              <a:xfrm flipH="1">
                <a:off x="4243917" y="2103517"/>
                <a:ext cx="412750" cy="0"/>
              </a:xfrm>
              <a:prstGeom prst="line">
                <a:avLst/>
              </a:prstGeom>
              <a:ln w="317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Connecteur droit 7"/>
              <p:cNvCxnSpPr/>
              <p:nvPr/>
            </p:nvCxnSpPr>
            <p:spPr>
              <a:xfrm>
                <a:off x="2677583" y="2103517"/>
                <a:ext cx="391584" cy="0"/>
              </a:xfrm>
              <a:prstGeom prst="line">
                <a:avLst/>
              </a:prstGeom>
              <a:ln w="317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Connecteur droit 11"/>
            <p:cNvCxnSpPr/>
            <p:nvPr/>
          </p:nvCxnSpPr>
          <p:spPr>
            <a:xfrm>
              <a:off x="3621619" y="2145740"/>
              <a:ext cx="444498" cy="0"/>
            </a:xfrm>
            <a:prstGeom prst="line">
              <a:avLst/>
            </a:prstGeom>
            <a:ln w="31750">
              <a:solidFill>
                <a:srgbClr val="37C247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2624664" y="2677583"/>
            <a:ext cx="836083" cy="154967"/>
          </a:xfrm>
          <a:prstGeom prst="rect">
            <a:avLst/>
          </a:prstGeom>
          <a:solidFill>
            <a:srgbClr val="FEC677"/>
          </a:solidFill>
          <a:ln>
            <a:solidFill>
              <a:srgbClr val="FEC6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 flipV="1">
            <a:off x="2561166" y="2815165"/>
            <a:ext cx="963084" cy="3400"/>
          </a:xfrm>
          <a:prstGeom prst="line">
            <a:avLst/>
          </a:prstGeom>
          <a:ln w="31750">
            <a:solidFill>
              <a:srgbClr val="37C2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1501" y="1838935"/>
            <a:ext cx="7962900" cy="1029600"/>
          </a:xfrm>
          <a:prstGeom prst="rect">
            <a:avLst/>
          </a:prstGeom>
          <a:noFill/>
          <a:ln w="63500">
            <a:solidFill>
              <a:srgbClr val="37C2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709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Strip</a:t>
            </a:r>
            <a:r>
              <a:rPr lang="fr-FR" dirty="0" smtClean="0"/>
              <a:t> 2</a:t>
            </a:r>
            <a:r>
              <a:rPr lang="fr-FR" dirty="0"/>
              <a:t> :</a:t>
            </a:r>
            <a:br>
              <a:rPr lang="fr-FR" dirty="0"/>
            </a:br>
            <a:r>
              <a:rPr lang="fr-FR" dirty="0" smtClean="0"/>
              <a:t>Intégrez-le</a:t>
            </a:r>
            <a:endParaRPr lang="fr-FR" dirty="0"/>
          </a:p>
        </p:txBody>
      </p:sp>
      <p:pic>
        <p:nvPicPr>
          <p:cNvPr id="4" name="Image 3" descr="Strip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71" y="2507800"/>
            <a:ext cx="8057029" cy="10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42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969</Words>
  <Application>Microsoft Macintosh PowerPoint</Application>
  <PresentationFormat>Présentation à l'écran (4:3)</PresentationFormat>
  <Paragraphs>242</Paragraphs>
  <Slides>52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52</vt:i4>
      </vt:variant>
    </vt:vector>
  </HeadingPairs>
  <TitlesOfParts>
    <vt:vector size="53" baseType="lpstr">
      <vt:lpstr>Thème Office</vt:lpstr>
      <vt:lpstr>Exercice Intégration Basic Surv</vt:lpstr>
      <vt:lpstr>Strip 1 : Intégrez-le</vt:lpstr>
      <vt:lpstr>Présentation PowerPoint</vt:lpstr>
      <vt:lpstr>Quels sont les conflits possibles ? </vt:lpstr>
      <vt:lpstr>Quel secteur m'envoie ce vol ? </vt:lpstr>
      <vt:lpstr>Tenue de strip CO </vt:lpstr>
      <vt:lpstr>Tenue de strip CR </vt:lpstr>
      <vt:lpstr>Sur quelle fréquence je shoote ? </vt:lpstr>
      <vt:lpstr>Strip 2 : Intégrez-le</vt:lpstr>
      <vt:lpstr>Présentation PowerPoint</vt:lpstr>
      <vt:lpstr>Quels sont les conflits possibles ? </vt:lpstr>
      <vt:lpstr>Quel secteur m'envoie ce vol ? </vt:lpstr>
      <vt:lpstr>Tenue de strip CO </vt:lpstr>
      <vt:lpstr>Tenue de strip CR </vt:lpstr>
      <vt:lpstr>Sur quelle fréquence je shoote ? </vt:lpstr>
      <vt:lpstr>Strip 3 : Intégrez-le</vt:lpstr>
      <vt:lpstr>Présentation PowerPoint</vt:lpstr>
      <vt:lpstr>Quels sont les conflits possibles ? </vt:lpstr>
      <vt:lpstr>Quel secteur m'envoie ce vol ? </vt:lpstr>
      <vt:lpstr>Tenue de strip CO </vt:lpstr>
      <vt:lpstr>Tenue de strip CR </vt:lpstr>
      <vt:lpstr>Sur quelle fréquence je shoote ? </vt:lpstr>
      <vt:lpstr>Strip 4 : Intégrez-le</vt:lpstr>
      <vt:lpstr>Présentation PowerPoint</vt:lpstr>
      <vt:lpstr>Quels sont les conflits possibles ? </vt:lpstr>
      <vt:lpstr>Quel secteur m'envoie ce vol ? </vt:lpstr>
      <vt:lpstr>Tenue de strip CO </vt:lpstr>
      <vt:lpstr>Tenue de strip CR </vt:lpstr>
      <vt:lpstr>Sur quelle fréquence je shoote ? </vt:lpstr>
      <vt:lpstr>Strip 5 : Intégrez-le</vt:lpstr>
      <vt:lpstr>Présentation PowerPoint</vt:lpstr>
      <vt:lpstr>Quels sont les conflits possibles ? </vt:lpstr>
      <vt:lpstr>Quel secteur m'envoie ce vol ? </vt:lpstr>
      <vt:lpstr>Tenue de strip CO </vt:lpstr>
      <vt:lpstr>Tenue de strip CR </vt:lpstr>
      <vt:lpstr>Sur quelle fréquence je shoote ? </vt:lpstr>
      <vt:lpstr>Strip 6 : Intégrez-le</vt:lpstr>
      <vt:lpstr>Présentation PowerPoint</vt:lpstr>
      <vt:lpstr>Quels sont les conflits possibles ? </vt:lpstr>
      <vt:lpstr>Quel secteur m'envoie ce vol ? </vt:lpstr>
      <vt:lpstr>Tenue de strip CO </vt:lpstr>
      <vt:lpstr>Niveau prévisionnel</vt:lpstr>
      <vt:lpstr>Tenue de strip CR </vt:lpstr>
      <vt:lpstr>Sur quelle fréquence je shoote ? </vt:lpstr>
      <vt:lpstr>Strip 7 : Intégrez-le</vt:lpstr>
      <vt:lpstr>Présentation PowerPoint</vt:lpstr>
      <vt:lpstr>Quels sont les conflits possibles ? </vt:lpstr>
      <vt:lpstr>Quel secteur m'envoie ce vol ? </vt:lpstr>
      <vt:lpstr>Tenue de strip CO </vt:lpstr>
      <vt:lpstr>Niveau prévisionnel</vt:lpstr>
      <vt:lpstr>Tenue de strip CR </vt:lpstr>
      <vt:lpstr>Sur quelle fréquence je shoote 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 Intégration Basic Surv</dc:title>
  <dc:creator>Frédérique TORRES</dc:creator>
  <cp:lastModifiedBy>Frédérique TORRES</cp:lastModifiedBy>
  <cp:revision>1</cp:revision>
  <dcterms:created xsi:type="dcterms:W3CDTF">2020-05-04T07:35:01Z</dcterms:created>
  <dcterms:modified xsi:type="dcterms:W3CDTF">2020-05-04T07:36:36Z</dcterms:modified>
</cp:coreProperties>
</file>